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s://en.wikipedia.org/wiki/Oliver_Twis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hyperlink" Target="https://en.wikipedia.org/wiki/Grammy_Awar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1071546"/>
            <a:ext cx="702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astellar" pitchFamily="18" charset="0"/>
              </a:rPr>
              <a:t>Who makes your country famous?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6215082"/>
            <a:ext cx="493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УМК </a:t>
            </a:r>
            <a:r>
              <a:rPr lang="en-US" dirty="0" smtClean="0"/>
              <a:t>“English – 9”. </a:t>
            </a:r>
            <a:r>
              <a:rPr lang="ru-RU" dirty="0" smtClean="0"/>
              <a:t>В.П. </a:t>
            </a:r>
            <a:r>
              <a:rPr lang="ru-RU" dirty="0" err="1" smtClean="0"/>
              <a:t>Кузовлев</a:t>
            </a:r>
            <a:r>
              <a:rPr lang="ru-RU" dirty="0" smtClean="0"/>
              <a:t>, Н.М. Лапа и др.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928670"/>
            <a:ext cx="212987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Charles Dickens</a:t>
            </a:r>
          </a:p>
          <a:p>
            <a:r>
              <a:rPr lang="en-US" dirty="0" smtClean="0"/>
              <a:t>Rolling Stones</a:t>
            </a:r>
          </a:p>
          <a:p>
            <a:r>
              <a:rPr lang="en-US" dirty="0" smtClean="0"/>
              <a:t>Winston Churchill</a:t>
            </a:r>
          </a:p>
          <a:p>
            <a:r>
              <a:rPr lang="en-US" dirty="0" smtClean="0"/>
              <a:t>William Shakespeare</a:t>
            </a:r>
          </a:p>
          <a:p>
            <a:r>
              <a:rPr lang="en-US" dirty="0" smtClean="0"/>
              <a:t>Beatles</a:t>
            </a:r>
          </a:p>
          <a:p>
            <a:r>
              <a:rPr lang="en-US" dirty="0" smtClean="0"/>
              <a:t>Isaac Newton</a:t>
            </a:r>
          </a:p>
          <a:p>
            <a:r>
              <a:rPr lang="en-US" dirty="0" smtClean="0"/>
              <a:t>Margaret Thatcher</a:t>
            </a:r>
          </a:p>
          <a:p>
            <a:r>
              <a:rPr lang="en-US" dirty="0" smtClean="0"/>
              <a:t>Elton John</a:t>
            </a:r>
          </a:p>
          <a:p>
            <a:r>
              <a:rPr lang="en-US" dirty="0" smtClean="0"/>
              <a:t>Sting</a:t>
            </a:r>
          </a:p>
          <a:p>
            <a:r>
              <a:rPr lang="en-US" dirty="0" smtClean="0"/>
              <a:t>Tony Blair</a:t>
            </a:r>
          </a:p>
          <a:p>
            <a:r>
              <a:rPr lang="en-US" dirty="0" smtClean="0"/>
              <a:t>Princess Diana</a:t>
            </a:r>
          </a:p>
          <a:p>
            <a:r>
              <a:rPr lang="en-US" dirty="0" smtClean="0"/>
              <a:t>Agatha Christie</a:t>
            </a:r>
          </a:p>
          <a:p>
            <a:r>
              <a:rPr lang="en-US" dirty="0" smtClean="0"/>
              <a:t>Michael Faraday</a:t>
            </a:r>
          </a:p>
          <a:p>
            <a:r>
              <a:rPr lang="en-US" dirty="0" smtClean="0"/>
              <a:t>Alexander Bell</a:t>
            </a:r>
          </a:p>
          <a:p>
            <a:r>
              <a:rPr lang="en-US" dirty="0" smtClean="0"/>
              <a:t>J.R.R. Tolkien</a:t>
            </a:r>
          </a:p>
          <a:p>
            <a:r>
              <a:rPr lang="en-US" dirty="0" smtClean="0"/>
              <a:t>Charles Darwin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642918"/>
            <a:ext cx="150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WARMING UP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357298"/>
          <a:ext cx="5929354" cy="4429150"/>
        </p:xfrm>
        <a:graphic>
          <a:graphicData uri="http://schemas.openxmlformats.org/drawingml/2006/table">
            <a:tbl>
              <a:tblPr/>
              <a:tblGrid>
                <a:gridCol w="2350791"/>
                <a:gridCol w="3578563"/>
              </a:tblGrid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Verbs</a:t>
                      </a:r>
                      <a:endParaRPr lang="ru-RU" sz="1200" i="1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Nouns</a:t>
                      </a:r>
                      <a:endParaRPr lang="ru-RU" sz="1200" i="1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discover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Discovery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develop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Development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achieve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Achievement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investigate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Investigation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succeed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Success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invent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Invention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create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Creation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explore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Exploration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design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design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research</a:t>
                      </a:r>
                      <a:endParaRPr lang="ru-RU" sz="120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Segoe UI Semibold" pitchFamily="34" charset="0"/>
                          <a:ea typeface="Times New Roman"/>
                          <a:cs typeface="Times New Roman"/>
                        </a:rPr>
                        <a:t>research</a:t>
                      </a:r>
                      <a:endParaRPr lang="ru-RU" sz="1200" dirty="0">
                        <a:latin typeface="Segoe UI Semi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714356"/>
            <a:ext cx="1783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 BUILDING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10715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400" dirty="0"/>
          </a:p>
        </p:txBody>
      </p:sp>
      <p:pic>
        <p:nvPicPr>
          <p:cNvPr id="4" name="Picture 2" descr="Alexander Graham B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18"/>
            <a:ext cx="2857500" cy="2381250"/>
          </a:xfrm>
          <a:prstGeom prst="rect">
            <a:avLst/>
          </a:prstGeom>
          <a:noFill/>
        </p:spPr>
      </p:pic>
      <p:pic>
        <p:nvPicPr>
          <p:cNvPr id="16386" name="Picture 2" descr="Charles Darw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785926"/>
            <a:ext cx="2857500" cy="2381250"/>
          </a:xfrm>
          <a:prstGeom prst="rect">
            <a:avLst/>
          </a:prstGeom>
          <a:noFill/>
        </p:spPr>
      </p:pic>
      <p:pic>
        <p:nvPicPr>
          <p:cNvPr id="16388" name="Picture 4" descr="Isaac Newt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4214818"/>
            <a:ext cx="2857500" cy="2381250"/>
          </a:xfrm>
          <a:prstGeom prst="rect">
            <a:avLst/>
          </a:prstGeom>
          <a:noFill/>
        </p:spPr>
      </p:pic>
      <p:pic>
        <p:nvPicPr>
          <p:cNvPr id="16390" name="Picture 6" descr="Michael Farada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714356"/>
            <a:ext cx="2857500" cy="2381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929322" y="3000372"/>
            <a:ext cx="30223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was a Scottish-born scientist,</a:t>
            </a:r>
          </a:p>
          <a:p>
            <a:r>
              <a:rPr lang="en-US" dirty="0" smtClean="0"/>
              <a:t> inventor, engineer and</a:t>
            </a:r>
          </a:p>
          <a:p>
            <a:r>
              <a:rPr lang="en-US" dirty="0" smtClean="0"/>
              <a:t> innovator who is credited</a:t>
            </a:r>
          </a:p>
          <a:p>
            <a:r>
              <a:rPr lang="en-US" dirty="0" smtClean="0"/>
              <a:t> with patenting the first </a:t>
            </a:r>
          </a:p>
          <a:p>
            <a:r>
              <a:rPr lang="en-US" dirty="0" smtClean="0"/>
              <a:t>practical telephone.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000372"/>
            <a:ext cx="2953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was an English scientist who </a:t>
            </a:r>
          </a:p>
          <a:p>
            <a:r>
              <a:rPr lang="en-US" dirty="0" smtClean="0"/>
              <a:t>contributed to the fields of </a:t>
            </a:r>
          </a:p>
          <a:p>
            <a:r>
              <a:rPr lang="en-US" dirty="0" smtClean="0"/>
              <a:t>electromagnetism and </a:t>
            </a:r>
          </a:p>
          <a:p>
            <a:r>
              <a:rPr lang="en-US" dirty="0" smtClean="0"/>
              <a:t>electrochemistry.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428604"/>
            <a:ext cx="2928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was an English physicist and</a:t>
            </a:r>
          </a:p>
          <a:p>
            <a:r>
              <a:rPr lang="en-US" dirty="0" smtClean="0"/>
              <a:t> mathematician,  formulated </a:t>
            </a:r>
          </a:p>
          <a:p>
            <a:r>
              <a:rPr lang="en-US" dirty="0" smtClean="0"/>
              <a:t>the laws of motion and</a:t>
            </a:r>
          </a:p>
          <a:p>
            <a:r>
              <a:rPr lang="en-US" dirty="0" smtClean="0"/>
              <a:t> universal gravitation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4071942"/>
            <a:ext cx="32941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was an English naturalist </a:t>
            </a:r>
          </a:p>
          <a:p>
            <a:r>
              <a:rPr lang="en-US" dirty="0" smtClean="0"/>
              <a:t>and geologist, best known for</a:t>
            </a:r>
          </a:p>
          <a:p>
            <a:r>
              <a:rPr lang="en-US" dirty="0" smtClean="0"/>
              <a:t> his contributions </a:t>
            </a:r>
            <a:r>
              <a:rPr lang="en-US" smtClean="0"/>
              <a:t>to evolutionary</a:t>
            </a:r>
          </a:p>
          <a:p>
            <a:r>
              <a:rPr lang="en-US" smtClean="0"/>
              <a:t> </a:t>
            </a:r>
            <a:r>
              <a:rPr lang="en-US" dirty="0" smtClean="0"/>
              <a:t>theory.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14612" y="0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lgerian" pitchFamily="82" charset="0"/>
              </a:rPr>
              <a:t>THE BOARD  OF FAME</a:t>
            </a:r>
            <a:endParaRPr lang="ru-RU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pic>
        <p:nvPicPr>
          <p:cNvPr id="17410" name="Picture 2" descr="http://www.noticiasbr.com.br/imagens/2012/02/charles-dickens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3504" cy="3168400"/>
          </a:xfrm>
          <a:prstGeom prst="rect">
            <a:avLst/>
          </a:prstGeom>
          <a:noFill/>
        </p:spPr>
      </p:pic>
      <p:pic>
        <p:nvPicPr>
          <p:cNvPr id="17412" name="Picture 4" descr="https://im3-tub-ru.yandex.net/i?id=489ff424baff05fdba9de3258aa1d3c6&amp;n=33&amp;h=215&amp;w=3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928934"/>
            <a:ext cx="3076575" cy="2047876"/>
          </a:xfrm>
          <a:prstGeom prst="rect">
            <a:avLst/>
          </a:prstGeom>
          <a:noFill/>
        </p:spPr>
      </p:pic>
      <p:pic>
        <p:nvPicPr>
          <p:cNvPr id="17414" name="Picture 6" descr="https://im2-tub-ru.yandex.net/i?id=af9af23ff228fb52a2a23b7d15290979&amp;n=33&amp;h=215&amp;w=25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928934"/>
            <a:ext cx="2466975" cy="2047876"/>
          </a:xfrm>
          <a:prstGeom prst="rect">
            <a:avLst/>
          </a:prstGeom>
          <a:noFill/>
        </p:spPr>
      </p:pic>
      <p:pic>
        <p:nvPicPr>
          <p:cNvPr id="17416" name="Picture 8" descr="https://im2-tub-ru.yandex.net/i?id=2a932c1ae83b9574e3503f7a3f2bb4a8&amp;n=33&amp;h=215&amp;w=2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810124"/>
            <a:ext cx="2733675" cy="2047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86380" y="285728"/>
            <a:ext cx="395672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was an English writer, poet, philologist,</a:t>
            </a:r>
          </a:p>
          <a:p>
            <a:r>
              <a:rPr lang="en-US" dirty="0" smtClean="0"/>
              <a:t> and university professor who is best</a:t>
            </a:r>
          </a:p>
          <a:p>
            <a:r>
              <a:rPr lang="en-US" dirty="0" smtClean="0"/>
              <a:t> known as the author of the classic</a:t>
            </a:r>
          </a:p>
          <a:p>
            <a:r>
              <a:rPr lang="en-US" dirty="0" smtClean="0"/>
              <a:t> high-fantasy works The Hobbit, </a:t>
            </a:r>
          </a:p>
          <a:p>
            <a:r>
              <a:rPr lang="en-US" dirty="0" smtClean="0"/>
              <a:t>The Lord of the Rings.</a:t>
            </a:r>
          </a:p>
          <a:p>
            <a:pPr>
              <a:buFontTx/>
              <a:buChar char="-"/>
            </a:pPr>
            <a:r>
              <a:rPr lang="en-US" dirty="0" smtClean="0"/>
              <a:t>was an English writer and social critic. </a:t>
            </a:r>
          </a:p>
          <a:p>
            <a:r>
              <a:rPr lang="en-US" dirty="0" smtClean="0"/>
              <a:t>And the author of </a:t>
            </a:r>
            <a:r>
              <a:rPr lang="en-US" i="1" u="sng" dirty="0" smtClean="0">
                <a:hlinkClick r:id="rId7" tooltip="Oliver Twist"/>
              </a:rPr>
              <a:t>Oliver Twist</a:t>
            </a:r>
            <a:r>
              <a:rPr lang="en-US" i="1" u="sng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was an English crime novelist, short</a:t>
            </a:r>
          </a:p>
          <a:p>
            <a:r>
              <a:rPr lang="en-US" dirty="0" smtClean="0"/>
              <a:t> story writer and playwright. </a:t>
            </a:r>
          </a:p>
          <a:p>
            <a:pPr>
              <a:buFontTx/>
              <a:buChar char="-"/>
            </a:pPr>
            <a:r>
              <a:rPr lang="en-US" dirty="0" smtClean="0"/>
              <a:t>was an English poet, playwright, </a:t>
            </a:r>
          </a:p>
          <a:p>
            <a:r>
              <a:rPr lang="en-US" dirty="0" smtClean="0"/>
              <a:t>and actor, is often called England's </a:t>
            </a:r>
          </a:p>
          <a:p>
            <a:r>
              <a:rPr lang="en-US" dirty="0" smtClean="0"/>
              <a:t>national poet, and the "Bard of Avon".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pic>
        <p:nvPicPr>
          <p:cNvPr id="18434" name="Picture 2" descr="https://im2-tub-ru.yandex.net/i?id=6074ca2cf51cf129e4a70764944ca43e&amp;n=33&amp;h=215&amp;w=3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00425" cy="2047876"/>
          </a:xfrm>
          <a:prstGeom prst="rect">
            <a:avLst/>
          </a:prstGeom>
          <a:noFill/>
        </p:spPr>
      </p:pic>
      <p:pic>
        <p:nvPicPr>
          <p:cNvPr id="18436" name="Picture 4" descr="https://im1-tub-ru.yandex.net/i?id=1e8fccc634e94d87987b5cbabdb6bb95&amp;n=33&amp;h=215&amp;w=3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0"/>
            <a:ext cx="3028950" cy="2047876"/>
          </a:xfrm>
          <a:prstGeom prst="rect">
            <a:avLst/>
          </a:prstGeom>
          <a:noFill/>
        </p:spPr>
      </p:pic>
      <p:pic>
        <p:nvPicPr>
          <p:cNvPr id="18438" name="Picture 6" descr="https://im0-tub-ru.yandex.net/i?id=294cea9172a94a8e029b9a5adff1f051&amp;n=33&amp;h=215&amp;w=1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0"/>
            <a:ext cx="1371600" cy="2047876"/>
          </a:xfrm>
          <a:prstGeom prst="rect">
            <a:avLst/>
          </a:prstGeom>
          <a:noFill/>
        </p:spPr>
      </p:pic>
      <p:pic>
        <p:nvPicPr>
          <p:cNvPr id="18440" name="Picture 8" descr="http://rostov.kp.ru/share/i/12/4241621/b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214686"/>
            <a:ext cx="5500694" cy="349141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2428868"/>
            <a:ext cx="825879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…is an English musician, singer, songwriter, multi-instrumentalist, activist, actor, and </a:t>
            </a:r>
          </a:p>
          <a:p>
            <a:r>
              <a:rPr lang="en-US" dirty="0" smtClean="0"/>
              <a:t>philanthropist. … has received 16 </a:t>
            </a:r>
            <a:r>
              <a:rPr lang="en-US" u="sng" dirty="0" smtClean="0">
                <a:hlinkClick r:id="rId7" tooltip="Grammy Awards"/>
              </a:rPr>
              <a:t>Grammy Awards</a:t>
            </a:r>
            <a:r>
              <a:rPr lang="en-US" u="sng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u="sng" dirty="0" smtClean="0"/>
              <a:t> </a:t>
            </a:r>
            <a:r>
              <a:rPr lang="en-US" dirty="0" smtClean="0"/>
              <a:t>… is an English singer, </a:t>
            </a:r>
          </a:p>
          <a:p>
            <a:r>
              <a:rPr lang="en-US" dirty="0" smtClean="0"/>
              <a:t>songwriter, and composer… </a:t>
            </a:r>
          </a:p>
          <a:p>
            <a:r>
              <a:rPr lang="en-US" dirty="0" smtClean="0"/>
              <a:t>has received six Grammy Awards</a:t>
            </a:r>
          </a:p>
          <a:p>
            <a:r>
              <a:rPr lang="en-US" dirty="0" smtClean="0"/>
              <a:t>And many others.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…were an English rock band,</a:t>
            </a:r>
          </a:p>
          <a:p>
            <a:r>
              <a:rPr lang="en-US" dirty="0" smtClean="0"/>
              <a:t> formed in Liverpool in 1960.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…are an English rock band</a:t>
            </a:r>
          </a:p>
          <a:p>
            <a:r>
              <a:rPr lang="en-US" dirty="0" smtClean="0"/>
              <a:t> formed in London in 1962.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pic>
        <p:nvPicPr>
          <p:cNvPr id="19458" name="Picture 2" descr="https://im0-tub-ru.yandex.net/i?id=0ba1f2d511cbeae843d1268a912b08f0&amp;n=33&amp;h=215&amp;w=2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357694"/>
            <a:ext cx="2562225" cy="2047876"/>
          </a:xfrm>
          <a:prstGeom prst="rect">
            <a:avLst/>
          </a:prstGeom>
          <a:noFill/>
        </p:spPr>
      </p:pic>
      <p:pic>
        <p:nvPicPr>
          <p:cNvPr id="19460" name="Picture 4" descr="https://im2-tub-ru.yandex.net/i?id=f94cc682c709ac8c67ea5b3b69b4b1c8&amp;n=33&amp;h=215&amp;w=3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14290"/>
            <a:ext cx="3076575" cy="2047876"/>
          </a:xfrm>
          <a:prstGeom prst="rect">
            <a:avLst/>
          </a:prstGeom>
          <a:noFill/>
        </p:spPr>
      </p:pic>
      <p:pic>
        <p:nvPicPr>
          <p:cNvPr id="19462" name="Picture 6" descr="https://im3-tub-ru.yandex.net/i?id=06b5ffb337fda1a6f90ee849f2e60fb8&amp;n=33&amp;h=215&amp;w=1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357430"/>
            <a:ext cx="1390650" cy="2038350"/>
          </a:xfrm>
          <a:prstGeom prst="rect">
            <a:avLst/>
          </a:prstGeom>
          <a:noFill/>
        </p:spPr>
      </p:pic>
      <p:pic>
        <p:nvPicPr>
          <p:cNvPr id="19464" name="Picture 8" descr="https://im3-tub-ru.yandex.net/i?id=a610204e996b4299eb8493ccab26add0&amp;n=33&amp;h=215&amp;w=3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14290"/>
            <a:ext cx="3105150" cy="2047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43438" y="2285992"/>
            <a:ext cx="4245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… was the first wife of Charles, Prince of Wales.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… is a British politician, who </a:t>
            </a:r>
            <a:r>
              <a:rPr lang="en-US" dirty="0" err="1" smtClean="0"/>
              <a:t>servedas</a:t>
            </a:r>
            <a:r>
              <a:rPr lang="en-US" dirty="0" smtClean="0"/>
              <a:t> the Prime Minister of the United Kingdom (UK).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…was the Prime Minister of the United Kingdom from 1979 to 1990.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… was the Prime Minister of the United Kingdom from 1940 to 1945.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9681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00232" y="1500174"/>
            <a:ext cx="3285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Goodbye!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Рисунок 8" descr="831758b0039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3248"/>
            <a:ext cx="419893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333</Words>
  <PresentationFormat>Экран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lll</dc:creator>
  <cp:lastModifiedBy>1</cp:lastModifiedBy>
  <cp:revision>14</cp:revision>
  <dcterms:created xsi:type="dcterms:W3CDTF">2016-03-28T14:25:52Z</dcterms:created>
  <dcterms:modified xsi:type="dcterms:W3CDTF">2017-02-06T13:54:55Z</dcterms:modified>
</cp:coreProperties>
</file>