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17.jpeg" ContentType="image/jpe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23.jpeg" ContentType="image/jpeg"/>
  <Override PartName="/ppt/media/image8.png" ContentType="image/png"/>
  <Override PartName="/ppt/media/image10.png" ContentType="image/pn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49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50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9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9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14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4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8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18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8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subTitle"/>
          </p:nvPr>
        </p:nvSpPr>
        <p:spPr>
          <a:xfrm>
            <a:off x="457200" y="338400"/>
            <a:ext cx="8229240" cy="580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23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23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6047280" y="1824480"/>
            <a:ext cx="2876040" cy="713520"/>
          </a:xfrm>
          <a:custGeom>
            <a:avLst/>
            <a:gdLst/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2619360" y="1696320"/>
            <a:ext cx="5544000" cy="849600"/>
          </a:xfrm>
          <a:custGeom>
            <a:avLst/>
            <a:gdLst/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2828880" y="1708560"/>
            <a:ext cx="5467680" cy="774000"/>
          </a:xfrm>
          <a:custGeom>
            <a:avLst/>
            <a:gdLst/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5609520" y="1694880"/>
            <a:ext cx="3307680" cy="651240"/>
          </a:xfrm>
          <a:custGeom>
            <a:avLst/>
            <a:gdLst/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211680" y="1679400"/>
            <a:ext cx="8723160" cy="1329480"/>
          </a:xfrm>
          <a:custGeom>
            <a:avLst/>
            <a:gdLst/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228600" y="228600"/>
            <a:ext cx="8695440" cy="60346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6054840" y="5499360"/>
            <a:ext cx="2879640" cy="714600"/>
          </a:xfrm>
          <a:custGeom>
            <a:avLst/>
            <a:gdLst/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2622240" y="5370840"/>
            <a:ext cx="5551200" cy="851040"/>
          </a:xfrm>
          <a:custGeom>
            <a:avLst/>
            <a:gdLst/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>
            <a:off x="2832120" y="5383080"/>
            <a:ext cx="5474520" cy="775080"/>
          </a:xfrm>
          <a:custGeom>
            <a:avLst/>
            <a:gdLst/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>
            <a:off x="5616360" y="5369760"/>
            <a:ext cx="3312000" cy="651960"/>
          </a:xfrm>
          <a:custGeom>
            <a:avLst/>
            <a:gdLst/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211680" y="5353920"/>
            <a:ext cx="8723160" cy="1331280"/>
          </a:xfrm>
          <a:custGeom>
            <a:avLst/>
            <a:gdLst/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PlaceHolder 13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040" cy="177984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Образец заголовка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6F8D5B7-EDA5-423D-A95A-3634F9B2231F}" type="datetime"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28.11.17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" name="PlaceHolder 15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" name="PlaceHolder 16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fld id="{9987736E-6C27-494C-832C-2985071683D8}" type="slidenum"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" name="PlaceHolder 1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Для правки структуры щёлкните мышью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Второй уровень структуры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Третий уровень структуры</a:t>
            </a:r>
            <a:endParaRPr b="0" lang="ru-RU" sz="18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6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Четвёртый уровень структуры</a:t>
            </a:r>
            <a:endParaRPr b="0" lang="ru-RU" sz="16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Пятый уровень структуры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Шестой уровень структуры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Седьмой уровень структуры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2"/>
          <p:cNvSpPr/>
          <p:nvPr/>
        </p:nvSpPr>
        <p:spPr>
          <a:xfrm>
            <a:off x="6047280" y="1824480"/>
            <a:ext cx="2876040" cy="713520"/>
          </a:xfrm>
          <a:custGeom>
            <a:avLst/>
            <a:gdLst/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3"/>
          <p:cNvSpPr/>
          <p:nvPr/>
        </p:nvSpPr>
        <p:spPr>
          <a:xfrm>
            <a:off x="2619360" y="1696320"/>
            <a:ext cx="5544000" cy="849600"/>
          </a:xfrm>
          <a:custGeom>
            <a:avLst/>
            <a:gdLst/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4"/>
          <p:cNvSpPr/>
          <p:nvPr/>
        </p:nvSpPr>
        <p:spPr>
          <a:xfrm>
            <a:off x="2828880" y="1708560"/>
            <a:ext cx="5467680" cy="774000"/>
          </a:xfrm>
          <a:custGeom>
            <a:avLst/>
            <a:gdLst/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5"/>
          <p:cNvSpPr/>
          <p:nvPr/>
        </p:nvSpPr>
        <p:spPr>
          <a:xfrm>
            <a:off x="5609520" y="1694880"/>
            <a:ext cx="3307680" cy="651240"/>
          </a:xfrm>
          <a:custGeom>
            <a:avLst/>
            <a:gdLst/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6"/>
          <p:cNvSpPr/>
          <p:nvPr/>
        </p:nvSpPr>
        <p:spPr>
          <a:xfrm>
            <a:off x="211680" y="1679400"/>
            <a:ext cx="8723160" cy="1329480"/>
          </a:xfrm>
          <a:custGeom>
            <a:avLst/>
            <a:gdLst/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PlaceHolder 7"/>
          <p:cNvSpPr>
            <a:spLocks noGrp="1"/>
          </p:cNvSpPr>
          <p:nvPr>
            <p:ph type="body"/>
          </p:nvPr>
        </p:nvSpPr>
        <p:spPr>
          <a:xfrm>
            <a:off x="871920" y="2675520"/>
            <a:ext cx="7408080" cy="345024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Для правки структуры щёлкните мышью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Второй уровень структуры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Третий уровень структуры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Четвёртый уровень структуры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Пятый уровень структуры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Шестой уровень структуры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Седьмой уровень структурыОбразец текста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1" marL="57636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2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Второй уровень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2" marL="855720" indent="-22824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Третий уровень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3" marL="1143000" indent="-22824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1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Четвертый уровень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4" marL="1463040" indent="-22824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16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Пятый уровень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58" name="PlaceHolder 8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0165993-D2F2-4F83-91ED-A7F8014297EC}" type="datetime"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28.11.17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9" name="PlaceHolder 9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0" name="PlaceHolder 10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fld id="{7B23CB0E-B7F2-4E36-A3E9-CAC3486B04BE}" type="slidenum"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1" name="PlaceHolder 11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Образец заголовка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2"/>
          <p:cNvSpPr/>
          <p:nvPr/>
        </p:nvSpPr>
        <p:spPr>
          <a:xfrm>
            <a:off x="6047280" y="1824480"/>
            <a:ext cx="2876040" cy="713520"/>
          </a:xfrm>
          <a:custGeom>
            <a:avLst/>
            <a:gdLst/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3"/>
          <p:cNvSpPr/>
          <p:nvPr/>
        </p:nvSpPr>
        <p:spPr>
          <a:xfrm>
            <a:off x="2619360" y="1696320"/>
            <a:ext cx="5544000" cy="849600"/>
          </a:xfrm>
          <a:custGeom>
            <a:avLst/>
            <a:gdLst/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4"/>
          <p:cNvSpPr/>
          <p:nvPr/>
        </p:nvSpPr>
        <p:spPr>
          <a:xfrm>
            <a:off x="2828880" y="1708560"/>
            <a:ext cx="5467680" cy="774000"/>
          </a:xfrm>
          <a:custGeom>
            <a:avLst/>
            <a:gdLst/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5"/>
          <p:cNvSpPr/>
          <p:nvPr/>
        </p:nvSpPr>
        <p:spPr>
          <a:xfrm>
            <a:off x="5609520" y="1694880"/>
            <a:ext cx="3307680" cy="651240"/>
          </a:xfrm>
          <a:custGeom>
            <a:avLst/>
            <a:gdLst/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6"/>
          <p:cNvSpPr/>
          <p:nvPr/>
        </p:nvSpPr>
        <p:spPr>
          <a:xfrm>
            <a:off x="211680" y="1679400"/>
            <a:ext cx="8723160" cy="1329480"/>
          </a:xfrm>
          <a:custGeom>
            <a:avLst/>
            <a:gdLst/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PlaceHolder 7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Образец заголовка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03" name="PlaceHolder 8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6F77FDB-AC1E-4A26-B3C1-88FC1F75BD1F}" type="datetime"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28.11.17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4" name="PlaceHolder 9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5" name="PlaceHolder 10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fld id="{F27A4F14-96DF-4F1B-9EA3-1D461FF73939}" type="slidenum"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6" name="PlaceHolder 11"/>
          <p:cNvSpPr>
            <a:spLocks noGrp="1"/>
          </p:cNvSpPr>
          <p:nvPr>
            <p:ph type="body"/>
          </p:nvPr>
        </p:nvSpPr>
        <p:spPr>
          <a:xfrm>
            <a:off x="676800" y="2679120"/>
            <a:ext cx="3821760" cy="344700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Для правки структуры щёлкните мышью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Второй уровень структуры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Третий уровень структуры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Четвёртый уровень структуры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Пятый уровень структуры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Шестой уровень структуры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Седьмой уровень структурыОбразец текста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1" marL="57636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2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Второй уровень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2" marL="855720" indent="-22824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Третий уровень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3" marL="1143000" indent="-22824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1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Четвертый уровень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4" marL="1463040" indent="-22824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16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Пятый уровень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07" name="PlaceHolder 12"/>
          <p:cNvSpPr>
            <a:spLocks noGrp="1"/>
          </p:cNvSpPr>
          <p:nvPr>
            <p:ph type="body"/>
          </p:nvPr>
        </p:nvSpPr>
        <p:spPr>
          <a:xfrm>
            <a:off x="4645080" y="2679120"/>
            <a:ext cx="3821760" cy="344700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Для правки структуры щёлкните мышью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Второй уровень структуры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Третий уровень структуры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Четвёртый уровень структуры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Пятый уровень структуры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Шестой уровень структуры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Седьмой уровень структурыОбразец текста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1" marL="57636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2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Второй уровень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2" marL="855720" indent="-22824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Третий уровень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3" marL="1143000" indent="-22824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1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Четвертый уровень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4" marL="1463040" indent="-22824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16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Пятый уровень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CustomShape 2"/>
          <p:cNvSpPr/>
          <p:nvPr/>
        </p:nvSpPr>
        <p:spPr>
          <a:xfrm>
            <a:off x="6047280" y="1824480"/>
            <a:ext cx="2876040" cy="713520"/>
          </a:xfrm>
          <a:custGeom>
            <a:avLst/>
            <a:gdLst/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3"/>
          <p:cNvSpPr/>
          <p:nvPr/>
        </p:nvSpPr>
        <p:spPr>
          <a:xfrm>
            <a:off x="2619360" y="1696320"/>
            <a:ext cx="5544000" cy="849600"/>
          </a:xfrm>
          <a:custGeom>
            <a:avLst/>
            <a:gdLst/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CustomShape 4"/>
          <p:cNvSpPr/>
          <p:nvPr/>
        </p:nvSpPr>
        <p:spPr>
          <a:xfrm>
            <a:off x="2828880" y="1708560"/>
            <a:ext cx="5467680" cy="774000"/>
          </a:xfrm>
          <a:custGeom>
            <a:avLst/>
            <a:gdLst/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5"/>
          <p:cNvSpPr/>
          <p:nvPr/>
        </p:nvSpPr>
        <p:spPr>
          <a:xfrm>
            <a:off x="5609520" y="1694880"/>
            <a:ext cx="3307680" cy="651240"/>
          </a:xfrm>
          <a:custGeom>
            <a:avLst/>
            <a:gdLst/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CustomShape 6"/>
          <p:cNvSpPr/>
          <p:nvPr/>
        </p:nvSpPr>
        <p:spPr>
          <a:xfrm>
            <a:off x="211680" y="1679400"/>
            <a:ext cx="8723160" cy="1329480"/>
          </a:xfrm>
          <a:custGeom>
            <a:avLst/>
            <a:gdLst/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PlaceHolder 7"/>
          <p:cNvSpPr>
            <a:spLocks noGrp="1"/>
          </p:cNvSpPr>
          <p:nvPr>
            <p:ph type="title"/>
          </p:nvPr>
        </p:nvSpPr>
        <p:spPr>
          <a:xfrm>
            <a:off x="457200" y="338400"/>
            <a:ext cx="8229240" cy="12524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Образец заголовка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49" name="PlaceHolder 8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66945EB-61C9-4433-B081-80E45341603A}" type="datetime"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28.11.17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0" name="PlaceHolder 9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1" name="PlaceHolder 10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fld id="{E6D88FCA-F3EB-4E5C-94AE-A14B37FF2702}" type="slidenum"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2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Для правки структуры щёлкните мышью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Второй уровень структуры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Третий уровень структуры</a:t>
            </a:r>
            <a:endParaRPr b="0" lang="ru-RU" sz="18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6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Четвёртый уровень структуры</a:t>
            </a:r>
            <a:endParaRPr b="0" lang="ru-RU" sz="16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Пятый уровень структуры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Шестой уровень структуры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Седьмой уровень структуры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 hidden="1"/>
          <p:cNvSpPr/>
          <p:nvPr/>
        </p:nvSpPr>
        <p:spPr>
          <a:xfrm>
            <a:off x="228600" y="228600"/>
            <a:ext cx="8695440" cy="246852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CustomShape 2"/>
          <p:cNvSpPr/>
          <p:nvPr/>
        </p:nvSpPr>
        <p:spPr>
          <a:xfrm>
            <a:off x="6047280" y="1824480"/>
            <a:ext cx="2876040" cy="713520"/>
          </a:xfrm>
          <a:custGeom>
            <a:avLst/>
            <a:gdLst/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3"/>
          <p:cNvSpPr/>
          <p:nvPr/>
        </p:nvSpPr>
        <p:spPr>
          <a:xfrm>
            <a:off x="2619360" y="1696320"/>
            <a:ext cx="5544000" cy="849600"/>
          </a:xfrm>
          <a:custGeom>
            <a:avLst/>
            <a:gdLst/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CustomShape 4"/>
          <p:cNvSpPr/>
          <p:nvPr/>
        </p:nvSpPr>
        <p:spPr>
          <a:xfrm>
            <a:off x="2828880" y="1708560"/>
            <a:ext cx="5467680" cy="774000"/>
          </a:xfrm>
          <a:custGeom>
            <a:avLst/>
            <a:gdLst/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CustomShape 5"/>
          <p:cNvSpPr/>
          <p:nvPr/>
        </p:nvSpPr>
        <p:spPr>
          <a:xfrm>
            <a:off x="5609520" y="1694880"/>
            <a:ext cx="3307680" cy="651240"/>
          </a:xfrm>
          <a:custGeom>
            <a:avLst/>
            <a:gdLst/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CustomShape 6"/>
          <p:cNvSpPr/>
          <p:nvPr/>
        </p:nvSpPr>
        <p:spPr>
          <a:xfrm>
            <a:off x="211680" y="1679400"/>
            <a:ext cx="8723160" cy="1329480"/>
          </a:xfrm>
          <a:custGeom>
            <a:avLst/>
            <a:gdLst/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CustomShape 7"/>
          <p:cNvSpPr/>
          <p:nvPr/>
        </p:nvSpPr>
        <p:spPr>
          <a:xfrm>
            <a:off x="228600" y="228600"/>
            <a:ext cx="8695440" cy="1425960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CustomShape 8"/>
          <p:cNvSpPr/>
          <p:nvPr/>
        </p:nvSpPr>
        <p:spPr>
          <a:xfrm>
            <a:off x="6047280" y="859320"/>
            <a:ext cx="2876040" cy="713520"/>
          </a:xfrm>
          <a:custGeom>
            <a:avLst/>
            <a:gdLst/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CustomShape 9"/>
          <p:cNvSpPr/>
          <p:nvPr/>
        </p:nvSpPr>
        <p:spPr>
          <a:xfrm>
            <a:off x="2619360" y="730800"/>
            <a:ext cx="5544000" cy="849600"/>
          </a:xfrm>
          <a:custGeom>
            <a:avLst/>
            <a:gdLst/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CustomShape 10"/>
          <p:cNvSpPr/>
          <p:nvPr/>
        </p:nvSpPr>
        <p:spPr>
          <a:xfrm>
            <a:off x="2828880" y="743040"/>
            <a:ext cx="5467680" cy="774000"/>
          </a:xfrm>
          <a:custGeom>
            <a:avLst/>
            <a:gdLst/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CustomShape 11"/>
          <p:cNvSpPr/>
          <p:nvPr/>
        </p:nvSpPr>
        <p:spPr>
          <a:xfrm>
            <a:off x="5609520" y="729720"/>
            <a:ext cx="3307680" cy="651240"/>
          </a:xfrm>
          <a:custGeom>
            <a:avLst/>
            <a:gdLst/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12"/>
          <p:cNvSpPr/>
          <p:nvPr/>
        </p:nvSpPr>
        <p:spPr>
          <a:xfrm>
            <a:off x="211680" y="714240"/>
            <a:ext cx="8723160" cy="1329480"/>
          </a:xfrm>
          <a:custGeom>
            <a:avLst/>
            <a:gdLst/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PlaceHolder 13"/>
          <p:cNvSpPr>
            <a:spLocks noGrp="1"/>
          </p:cNvSpPr>
          <p:nvPr>
            <p:ph type="dt"/>
          </p:nvPr>
        </p:nvSpPr>
        <p:spPr>
          <a:xfrm>
            <a:off x="5163840" y="6250320"/>
            <a:ext cx="378648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049D74C-D075-42A9-A886-6845002EDD50}" type="datetime"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28.11.17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0" name="PlaceHolder 14"/>
          <p:cNvSpPr>
            <a:spLocks noGrp="1"/>
          </p:cNvSpPr>
          <p:nvPr>
            <p:ph type="ftr"/>
          </p:nvPr>
        </p:nvSpPr>
        <p:spPr>
          <a:xfrm>
            <a:off x="193680" y="6250320"/>
            <a:ext cx="378648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1" name="PlaceHolder 15"/>
          <p:cNvSpPr>
            <a:spLocks noGrp="1"/>
          </p:cNvSpPr>
          <p:nvPr>
            <p:ph type="sldNum"/>
          </p:nvPr>
        </p:nvSpPr>
        <p:spPr>
          <a:xfrm>
            <a:off x="3990960" y="6250320"/>
            <a:ext cx="116136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fld id="{A247BDCA-F483-4180-A581-9D97E7C221B2}" type="slidenum">
              <a:rPr b="0" lang="ru-RU" sz="1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2" name="PlaceHolder 1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Для правки текста заголовка щёлкните мышью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03" name="PlaceHolder 1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Для правки структуры щёлкните мышью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Второй уровень структуры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Третий уровень структуры</a:t>
            </a:r>
            <a:endParaRPr b="0" lang="ru-RU" sz="18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6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Четвёртый уровень структуры</a:t>
            </a:r>
            <a:endParaRPr b="0" lang="ru-RU" sz="16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Пятый уровень структуры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Шестой уровень структуры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Седьмой уровень структуры</a:t>
            </a:r>
            <a:endParaRPr b="0" lang="ru-RU" sz="20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2.jpe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image" Target="../media/image24.jpeg"/><Relationship Id="rId3" Type="http://schemas.openxmlformats.org/officeDocument/2006/relationships/slideLayout" Target="../slideLayouts/slideLayout49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5.jpeg"/><Relationship Id="rId2" Type="http://schemas.openxmlformats.org/officeDocument/2006/relationships/slideLayout" Target="../slideLayouts/slideLayout4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6.jpeg"/><Relationship Id="rId2" Type="http://schemas.openxmlformats.org/officeDocument/2006/relationships/slideLayout" Target="../slideLayouts/slideLayout4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2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jpeg"/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5" Type="http://schemas.openxmlformats.org/officeDocument/2006/relationships/image" Target="../media/image17.jpeg"/><Relationship Id="rId6" Type="http://schemas.openxmlformats.org/officeDocument/2006/relationships/image" Target="../media/image18.jpeg"/><Relationship Id="rId7" Type="http://schemas.openxmlformats.org/officeDocument/2006/relationships/image" Target="../media/image19.jpeg"/><Relationship Id="rId8" Type="http://schemas.openxmlformats.org/officeDocument/2006/relationships/image" Target="../media/image20.jpeg"/><Relationship Id="rId9" Type="http://schemas.openxmlformats.org/officeDocument/2006/relationships/image" Target="../media/image21.jpeg"/><Relationship Id="rId10" Type="http://schemas.openxmlformats.org/officeDocument/2006/relationships/slideLayout" Target="../slideLayouts/slideLayout4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Shape 1"/>
          <p:cNvSpPr txBox="1"/>
          <p:nvPr/>
        </p:nvSpPr>
        <p:spPr>
          <a:xfrm>
            <a:off x="611640" y="692640"/>
            <a:ext cx="7772040" cy="1439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ru-RU" sz="66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We have done it.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239" name="Рисунок 3" descr=""/>
          <p:cNvPicPr/>
          <p:nvPr/>
        </p:nvPicPr>
        <p:blipFill>
          <a:blip r:embed="rId1"/>
          <a:stretch/>
        </p:blipFill>
        <p:spPr>
          <a:xfrm>
            <a:off x="539640" y="2421000"/>
            <a:ext cx="3744000" cy="3983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extShape 1"/>
          <p:cNvSpPr txBox="1"/>
          <p:nvPr/>
        </p:nvSpPr>
        <p:spPr>
          <a:xfrm>
            <a:off x="755640" y="1772640"/>
            <a:ext cx="7876080" cy="4464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1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Когда мы говорим о том, что действие </a:t>
            </a:r>
            <a:r>
              <a:rPr b="1" lang="ru-RU" sz="2000" spc="-1" strike="noStrike" u="sng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совершилось только что</a:t>
            </a:r>
            <a:r>
              <a:rPr b="1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,  мы используем </a:t>
            </a:r>
            <a:r>
              <a:rPr b="1" lang="ru-RU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just: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i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Alice and Polly </a:t>
            </a:r>
            <a:r>
              <a:rPr b="0" i="1" lang="ru-RU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have</a:t>
            </a:r>
            <a:r>
              <a:rPr b="0" i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b="0" i="1" lang="ru-RU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just</a:t>
            </a:r>
            <a:r>
              <a:rPr b="0" i="1" lang="ru-RU" sz="24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b="0" i="1" lang="ru-RU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brought</a:t>
            </a:r>
            <a:r>
              <a:rPr b="0" i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costumes.  -</a:t>
            </a:r>
            <a:r>
              <a:rPr b="0" i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Алиса и Полли </a:t>
            </a:r>
            <a:r>
              <a:rPr b="1" i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только что </a:t>
            </a:r>
            <a:r>
              <a:rPr b="0" i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принесли костюмы.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1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Когда мы говорим о том, что </a:t>
            </a:r>
            <a:r>
              <a:rPr b="1" lang="ru-RU" sz="2000" spc="-1" strike="noStrike" u="sng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действие уже совершилось</a:t>
            </a:r>
            <a:r>
              <a:rPr b="1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, мы используем </a:t>
            </a:r>
            <a:r>
              <a:rPr b="1" lang="ru-RU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already: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Jay</a:t>
            </a: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b="0" lang="ru-RU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has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b="0" lang="ru-RU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already</a:t>
            </a:r>
            <a:r>
              <a:rPr b="0" lang="ru-RU" sz="24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b="0" lang="ru-RU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sent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the invitations. – 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Джей </a:t>
            </a: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уже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отправил приглашения.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 </a:t>
            </a:r>
            <a:r>
              <a:rPr b="1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Когда мы говорим о том, что еще не произошло или задаем вопрос о том, совершилось ли действие, мы используем </a:t>
            </a:r>
            <a:r>
              <a:rPr b="1" lang="ru-RU" sz="2000" spc="-1" strike="noStrike">
                <a:solidFill>
                  <a:srgbClr val="9933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yet: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We </a:t>
            </a:r>
            <a:r>
              <a:rPr b="0" lang="ru-RU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haven’t decorated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the hall </a:t>
            </a:r>
            <a:r>
              <a:rPr b="0" lang="ru-RU" sz="2400" spc="-1" strike="noStrike">
                <a:solidFill>
                  <a:srgbClr val="9933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yet. - 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Мы </a:t>
            </a: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еще не 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украсили зал.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Have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you </a:t>
            </a:r>
            <a:r>
              <a:rPr b="0" lang="ru-RU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sent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the invitations </a:t>
            </a:r>
            <a:r>
              <a:rPr b="0" lang="ru-RU" sz="2400" spc="-1" strike="noStrike">
                <a:solidFill>
                  <a:srgbClr val="9933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yet? - 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Вы </a:t>
            </a: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еще не </a:t>
            </a: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отправили приглашения?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75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2700" spc="-1" strike="noStrike">
                <a:solidFill>
                  <a:srgbClr val="6600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Grammar in Focus</a:t>
            </a:r>
            <a:r>
              <a:rPr b="0" lang="ru-RU" sz="4400" spc="-1" strike="noStrike">
                <a:solidFill>
                  <a:srgbClr val="6600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
</a:t>
            </a:r>
            <a:r>
              <a:rPr b="0" lang="ru-RU" sz="2700" spc="-1" strike="noStrike">
                <a:solidFill>
                  <a:srgbClr val="6600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The Present Perfect Tense with </a:t>
            </a:r>
            <a:r>
              <a:rPr b="1" lang="ru-RU" sz="2700" spc="-1" strike="noStrike">
                <a:solidFill>
                  <a:srgbClr val="6600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yet</a:t>
            </a:r>
            <a:r>
              <a:rPr b="0" lang="ru-RU" sz="2700" spc="-1" strike="noStrike">
                <a:solidFill>
                  <a:srgbClr val="6600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, </a:t>
            </a:r>
            <a:r>
              <a:rPr b="1" lang="ru-RU" sz="2700" spc="-1" strike="noStrike">
                <a:solidFill>
                  <a:srgbClr val="6600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just </a:t>
            </a:r>
            <a:r>
              <a:rPr b="0" lang="ru-RU" sz="2700" spc="-1" strike="noStrike">
                <a:solidFill>
                  <a:srgbClr val="6600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and </a:t>
            </a:r>
            <a:r>
              <a:rPr b="1" lang="ru-RU" sz="2700" spc="-1" strike="noStrike">
                <a:solidFill>
                  <a:srgbClr val="6600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already</a:t>
            </a:r>
            <a:r>
              <a:rPr b="0" lang="ru-RU" sz="2700" spc="-1" strike="noStrike">
                <a:solidFill>
                  <a:srgbClr val="6600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
</a:t>
            </a:r>
            <a:r>
              <a:rPr b="0" lang="ru-RU" sz="2700" spc="-1" strike="noStrike">
                <a:solidFill>
                  <a:srgbClr val="66003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Настоящее завершенное время с yet, just and already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timing>
    <p:tnLst>
      <p:par>
        <p:cTn id="147" dur="indefinite" restart="never" nodeType="tmRoot">
          <p:childTnLst>
            <p:seq>
              <p:cTn id="148" dur="indefinite" nodeType="mainSeq">
                <p:childTnLst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82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3" dur="1000"/>
                                        <p:tgtEl>
                                          <p:spTgt spid="274">
                                            <p:txEl>
                                              <p:pRg st="82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4" dur="1000" fill="hold"/>
                                        <p:tgtEl>
                                          <p:spTgt spid="274">
                                            <p:txEl>
                                              <p:pRg st="82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5" dur="1000" fill="hold"/>
                                        <p:tgtEl>
                                          <p:spTgt spid="274">
                                            <p:txEl>
                                              <p:pRg st="82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249" end="3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160" dur="500"/>
                                        <p:tgtEl>
                                          <p:spTgt spid="274">
                                            <p:txEl>
                                              <p:pRg st="249" end="3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436" end="4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65" dur="500"/>
                                        <p:tgtEl>
                                          <p:spTgt spid="274">
                                            <p:txEl>
                                              <p:pRg st="436" end="4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497" end="5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0" dur="1250"/>
                                        <p:tgtEl>
                                          <p:spTgt spid="274">
                                            <p:txEl>
                                              <p:pRg st="497" end="5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32ae5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TextShape 1"/>
          <p:cNvSpPr txBox="1"/>
          <p:nvPr/>
        </p:nvSpPr>
        <p:spPr>
          <a:xfrm>
            <a:off x="467640" y="1196640"/>
            <a:ext cx="8208720" cy="4929120"/>
          </a:xfrm>
          <a:prstGeom prst="rect">
            <a:avLst/>
          </a:prstGeom>
          <a:gradFill>
            <a:gsLst>
              <a:gs pos="0">
                <a:srgbClr val="d0eaa6"/>
              </a:gs>
              <a:gs pos="100000">
                <a:srgbClr val="a4ce49"/>
              </a:gs>
            </a:gsLst>
            <a:lin ang="5400000"/>
          </a:gradFill>
          <a:ln w="9360">
            <a:solidFill>
              <a:srgbClr val="a5d028"/>
            </a:solidFill>
            <a:round/>
          </a:ln>
        </p:spPr>
        <p:txBody>
          <a:bodyPr/>
          <a:p>
            <a:pPr marL="274320" indent="-273960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This is the way we dig the ground,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dig the ground, dig the ground,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This is the way we dig the ground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for our little garden!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 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This is the way we put the seeds,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put the seeds, put the seeds,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This is the way we put the seeds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for our little garden!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 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This is the way we water the flowers,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water the flowers, water the flowers,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This is the way we water the flowers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for our little garden!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 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This is the way we smell the flowers,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smell the flowers, smell the flowers,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This is the way we smell the flowers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in our little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garden!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77" name="TextShape 2"/>
          <p:cNvSpPr txBox="1"/>
          <p:nvPr/>
        </p:nvSpPr>
        <p:spPr>
          <a:xfrm>
            <a:off x="457200" y="338400"/>
            <a:ext cx="8229240" cy="7138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Garden Game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278" name="Рисунок 3" descr=""/>
          <p:cNvPicPr/>
          <p:nvPr/>
        </p:nvPicPr>
        <p:blipFill>
          <a:blip r:embed="rId1"/>
          <a:stretch/>
        </p:blipFill>
        <p:spPr>
          <a:xfrm>
            <a:off x="5220000" y="4268520"/>
            <a:ext cx="3312000" cy="2206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1" dur="indefinite" restart="never" nodeType="tmRoot">
          <p:childTnLst>
            <p:seq>
              <p:cTn id="172" restart="whenNotActive" nodeType="interactiveSeq" fill="hold">
                <p:childTnLst>
                  <p:par>
                    <p:cTn id="173" fill="hold">
                      <p:stCondLst/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extShape 1"/>
          <p:cNvSpPr txBox="1"/>
          <p:nvPr/>
        </p:nvSpPr>
        <p:spPr>
          <a:xfrm>
            <a:off x="4500000" y="2773080"/>
            <a:ext cx="3344040" cy="17568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just">
              <a:lnSpc>
                <a:spcPct val="100000"/>
              </a:lnSpc>
            </a:pPr>
            <a:r>
              <a:rPr b="0" lang="ru-RU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
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80" name="TextShape 2"/>
          <p:cNvSpPr txBox="1"/>
          <p:nvPr/>
        </p:nvSpPr>
        <p:spPr>
          <a:xfrm>
            <a:off x="539640" y="404640"/>
            <a:ext cx="7992720" cy="2016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Pupils of one Russian are preparing for “Autumn party”.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Answer the questions: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1" lang="ru-RU" sz="20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1) What they have already done?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1" lang="ru-RU" sz="20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2) What they haven’t done yet?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Use the word combinations and the adverbs </a:t>
            </a:r>
            <a:r>
              <a:rPr b="1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already</a:t>
            </a: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or </a:t>
            </a:r>
            <a:r>
              <a:rPr b="1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yet.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281" name="Рисунок 10" descr=""/>
          <p:cNvPicPr/>
          <p:nvPr/>
        </p:nvPicPr>
        <p:blipFill>
          <a:blip r:embed="rId1"/>
          <a:stretch/>
        </p:blipFill>
        <p:spPr>
          <a:xfrm>
            <a:off x="251640" y="2493000"/>
            <a:ext cx="3744000" cy="2808000"/>
          </a:xfrm>
          <a:prstGeom prst="rect">
            <a:avLst/>
          </a:prstGeom>
          <a:ln>
            <a:noFill/>
          </a:ln>
        </p:spPr>
      </p:pic>
      <p:pic>
        <p:nvPicPr>
          <p:cNvPr id="282" name="Рисунок 12" descr=""/>
          <p:cNvPicPr/>
          <p:nvPr/>
        </p:nvPicPr>
        <p:blipFill>
          <a:blip r:embed="rId2"/>
          <a:stretch/>
        </p:blipFill>
        <p:spPr>
          <a:xfrm>
            <a:off x="4572000" y="2547000"/>
            <a:ext cx="3672000" cy="2754000"/>
          </a:xfrm>
          <a:prstGeom prst="rect">
            <a:avLst/>
          </a:prstGeom>
          <a:ln>
            <a:noFill/>
          </a:ln>
        </p:spPr>
      </p:pic>
      <p:sp>
        <p:nvSpPr>
          <p:cNvPr id="283" name="CustomShape 3"/>
          <p:cNvSpPr/>
          <p:nvPr/>
        </p:nvSpPr>
        <p:spPr>
          <a:xfrm>
            <a:off x="767160" y="5589360"/>
            <a:ext cx="2471760" cy="100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To decorate the hall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To clean up the room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To sweep the floor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4" name="CustomShape 4"/>
          <p:cNvSpPr/>
          <p:nvPr/>
        </p:nvSpPr>
        <p:spPr>
          <a:xfrm>
            <a:off x="5157360" y="5805360"/>
            <a:ext cx="2138040" cy="70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To rake the leaves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To pick up litter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6" dur="indefinite" restart="never" nodeType="tmRoot">
          <p:childTnLst>
            <p:seq>
              <p:cTn id="177" dur="indefinite" nodeType="mainSeq">
                <p:childTnLst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182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87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nodeType="clickEffect" fill="hold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 additive="repl">
                                        <p:cTn id="192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7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98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9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TextShape 1"/>
          <p:cNvSpPr txBox="1"/>
          <p:nvPr/>
        </p:nvSpPr>
        <p:spPr>
          <a:xfrm>
            <a:off x="871920" y="706680"/>
            <a:ext cx="7408080" cy="57463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1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Check the work!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1) They </a:t>
            </a:r>
            <a:r>
              <a:rPr b="0" lang="ru-RU" sz="2400" spc="-1" strike="noStrike" u="sng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have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b="1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already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b="0" lang="ru-RU" sz="2400" spc="-1" strike="noStrike" u="sng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decorated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the hall.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2) They </a:t>
            </a:r>
            <a:r>
              <a:rPr b="0" lang="ru-RU" sz="2400" spc="-1" strike="noStrike" u="sng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have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b="1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already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b="0" lang="ru-RU" sz="2400" spc="-1" strike="noStrike" u="sng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cleaned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the room.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3) They </a:t>
            </a:r>
            <a:r>
              <a:rPr b="0" lang="ru-RU" sz="2400" spc="-1" strike="noStrike" u="sng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have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b="1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already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b="0" lang="ru-RU" sz="2400" spc="-1" strike="noStrike" u="sng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swept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the floor.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4) They </a:t>
            </a:r>
            <a:r>
              <a:rPr b="0" lang="ru-RU" sz="2400" spc="-1" strike="noStrike" u="sng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haven’t raked 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the leaves </a:t>
            </a:r>
            <a:r>
              <a:rPr b="1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yet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5) They </a:t>
            </a:r>
            <a:r>
              <a:rPr b="0" lang="ru-RU" sz="2400" spc="-1" strike="noStrike" u="sng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haven’t picked 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up litter </a:t>
            </a:r>
            <a:r>
              <a:rPr b="1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yet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1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Give the marks.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0-1 little mistake – “5”       2- mistakes – “4”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3-4 mistakes – “3”              5 and more – “2”.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Who has got 5”? 4? 3? 2?</a:t>
            </a:r>
            <a:r>
              <a:rPr b="1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And now say what have you already done or not done yet for your Autumn party.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We have already…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We haven’t… yet.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86" name="TextShape 2"/>
          <p:cNvSpPr txBox="1"/>
          <p:nvPr/>
        </p:nvSpPr>
        <p:spPr>
          <a:xfrm>
            <a:off x="467640" y="260640"/>
            <a:ext cx="8229240" cy="71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timing>
    <p:tnLst>
      <p:par>
        <p:cTn id="200" dur="indefinite" restart="never" nodeType="tmRoot">
          <p:childTnLst>
            <p:seq>
              <p:cTn id="201" dur="indefinite" nodeType="mainSeq">
                <p:childTnLst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211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6" dur="1000"/>
                                        <p:tgtEl>
                                          <p:spTgt spid="285">
                                            <p:txEl>
                                              <p:pRg st="211" end="2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7" dur="1000" fill="hold"/>
                                        <p:tgtEl>
                                          <p:spTgt spid="285">
                                            <p:txEl>
                                              <p:pRg st="211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8" dur="1000" fill="hold"/>
                                        <p:tgtEl>
                                          <p:spTgt spid="285">
                                            <p:txEl>
                                              <p:pRg st="211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nodeType="with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227" end="2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1" dur="1000"/>
                                        <p:tgtEl>
                                          <p:spTgt spid="285">
                                            <p:txEl>
                                              <p:pRg st="227" end="2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12" dur="1000" fill="hold"/>
                                        <p:tgtEl>
                                          <p:spTgt spid="285">
                                            <p:txEl>
                                              <p:pRg st="227" end="2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3" dur="1000" fill="hold"/>
                                        <p:tgtEl>
                                          <p:spTgt spid="285">
                                            <p:txEl>
                                              <p:pRg st="227" end="2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nodeType="with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276" end="3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6" dur="1000"/>
                                        <p:tgtEl>
                                          <p:spTgt spid="285">
                                            <p:txEl>
                                              <p:pRg st="276" end="3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17" dur="1000" fill="hold"/>
                                        <p:tgtEl>
                                          <p:spTgt spid="285">
                                            <p:txEl>
                                              <p:pRg st="276" end="3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8" dur="1000" fill="hold"/>
                                        <p:tgtEl>
                                          <p:spTgt spid="285">
                                            <p:txEl>
                                              <p:pRg st="276" end="3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click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327" end="3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327" end="3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4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327" end="3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5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327" end="3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6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327" end="3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7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327" end="3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8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327" end="3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354" end="4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233" dur="500"/>
                                        <p:tgtEl>
                                          <p:spTgt spid="285">
                                            <p:txEl>
                                              <p:pRg st="354" end="4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432" end="4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236" dur="500"/>
                                        <p:tgtEl>
                                          <p:spTgt spid="285">
                                            <p:txEl>
                                              <p:pRg st="432" end="4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st="449" end="4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239" dur="500"/>
                                        <p:tgtEl>
                                          <p:spTgt spid="285">
                                            <p:txEl>
                                              <p:pRg st="449" end="4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extShape 1"/>
          <p:cNvSpPr txBox="1"/>
          <p:nvPr/>
        </p:nvSpPr>
        <p:spPr>
          <a:xfrm>
            <a:off x="395640" y="1340640"/>
            <a:ext cx="8229240" cy="20160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Homework:</a:t>
            </a:r>
            <a:r>
              <a:rPr b="0" lang="ru-RU" sz="44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
</a:t>
            </a:r>
            <a:r>
              <a:rPr b="0" lang="ru-RU" sz="44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p. 46-47 (the rule); p.37 ex.1 AB (Activity Book)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288" name="Рисунок 4" descr=""/>
          <p:cNvPicPr/>
          <p:nvPr/>
        </p:nvPicPr>
        <p:blipFill>
          <a:blip r:embed="rId1"/>
          <a:stretch/>
        </p:blipFill>
        <p:spPr>
          <a:xfrm>
            <a:off x="2483640" y="3653280"/>
            <a:ext cx="3648600" cy="2433240"/>
          </a:xfrm>
          <a:prstGeom prst="rect">
            <a:avLst/>
          </a:prstGeom>
          <a:ln>
            <a:noFill/>
          </a:ln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Shape 1"/>
          <p:cNvSpPr txBox="1"/>
          <p:nvPr/>
        </p:nvSpPr>
        <p:spPr>
          <a:xfrm>
            <a:off x="539640" y="1196640"/>
            <a:ext cx="7992360" cy="5184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1" lang="ru-RU" sz="22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1) What have we done today? 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1" lang="ru-RU" sz="22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2)What new things have you learnt about Present Perfect?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 algn="just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1" lang="ru-RU" sz="22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3) Can you give marks to your work today?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 algn="just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2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b="0" lang="ru-RU" sz="22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Насколько вы поняли и усвоили новый материал?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 algn="just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2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На столе у вас лежат карточки 3-х цветов.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 algn="just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2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- если у вас все получилось, и вам было интересно, поднимите зеленую карточку;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 algn="just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2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- если вам было интересно, но не совсем все получилось и есть вопросы, поднимите желтую карточку;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 algn="just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2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- если у вас мало что получилось, вам мало что понятно и мало что было интересно, поднимите красную карточку.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90" name="TextShape 2"/>
          <p:cNvSpPr txBox="1"/>
          <p:nvPr/>
        </p:nvSpPr>
        <p:spPr>
          <a:xfrm>
            <a:off x="457200" y="338400"/>
            <a:ext cx="8229240" cy="6418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Итог урока.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TextShape 1"/>
          <p:cNvSpPr txBox="1"/>
          <p:nvPr/>
        </p:nvSpPr>
        <p:spPr>
          <a:xfrm>
            <a:off x="457200" y="338400"/>
            <a:ext cx="8229240" cy="35942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ru-RU" sz="6000" spc="-1" strike="noStrike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Good bye!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292" name="Рисунок 5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871920" y="1484640"/>
            <a:ext cx="7408080" cy="4641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1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Let’s pronounce correctly 3 forms of the verbs. All together repeat after me , please!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Go – went – gone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Do – did – done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Sew – sewed – sewn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Sweep – swept – swept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Sleep- slept – slept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Buy – bought – bought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Bring – brought – brought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Rake – raked – raked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Clean- cleaned - cleaned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41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Sounds’ minute.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extShape 1"/>
          <p:cNvSpPr txBox="1"/>
          <p:nvPr/>
        </p:nvSpPr>
        <p:spPr>
          <a:xfrm>
            <a:off x="871920" y="1628640"/>
            <a:ext cx="7408080" cy="4497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1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 have some questions to you. Answer my questions, please!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1. Have you helped your mother this week?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2. Have you helped your grandparents?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3. Have you watered the flowers?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4. Have you swept the floor today?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5. Have you done the shopping?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6. Have you cleaned the room?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7. Have you done the homework?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1" i="1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I’ll collect your Activity books at the end of the lesson and will check up your homework.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43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Speaking time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457200" y="338400"/>
            <a:ext cx="8229240" cy="15062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The theme of the lesson:</a:t>
            </a:r>
            <a:r>
              <a:rPr b="0" lang="ru-RU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
</a:t>
            </a:r>
            <a:r>
              <a:rPr b="0" lang="ru-RU" sz="4400" spc="-1" strike="noStrike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We have done it.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45" name="TextShape 2"/>
          <p:cNvSpPr txBox="1"/>
          <p:nvPr/>
        </p:nvSpPr>
        <p:spPr>
          <a:xfrm>
            <a:off x="704520" y="2272320"/>
            <a:ext cx="3821760" cy="3853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i="1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Look at the theme and say what will we speak about? 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i="1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А что нам для этого нужно?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i="1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Какое грамматическое явление мы будем продолжать изучать сегодня?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i="1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( Look at the form of the verb.)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246" name="Объект 5" descr=""/>
          <p:cNvPicPr/>
          <p:nvPr/>
        </p:nvPicPr>
        <p:blipFill>
          <a:blip r:embed="rId1"/>
          <a:stretch/>
        </p:blipFill>
        <p:spPr>
          <a:xfrm>
            <a:off x="4645080" y="2994480"/>
            <a:ext cx="3958920" cy="2816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53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" dur="1000"/>
                                        <p:tgtEl>
                                          <p:spTgt spid="245">
                                            <p:txEl>
                                              <p:pRg st="53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80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245">
                                            <p:txEl>
                                              <p:pRg st="80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245">
                                            <p:txEl>
                                              <p:pRg st="80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146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245">
                                            <p:txEl>
                                              <p:pRg st="146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245">
                                            <p:txEl>
                                              <p:pRg st="146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871920" y="1989000"/>
            <a:ext cx="7408080" cy="4137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800" spc="-1" strike="noStrike">
                <a:solidFill>
                  <a:srgbClr val="21743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в широком смысле - потренировать грамматические навыки, навыки употребления времени Present Perfect; 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а в более узком - узнать, в каком еще случае употребляется PP и таким образом научиться говорить о том, что мы </a:t>
            </a:r>
            <a:r>
              <a:rPr b="1" i="1" lang="ru-RU" sz="2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уже</a:t>
            </a:r>
            <a:r>
              <a:rPr b="0" lang="ru-RU" sz="2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сделали, а что </a:t>
            </a:r>
            <a:r>
              <a:rPr b="1" i="1" lang="ru-RU" sz="2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еще</a:t>
            </a:r>
            <a:r>
              <a:rPr b="0" lang="ru-RU" sz="2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нет.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48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Цель урока: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timing>
    <p:tnLst>
      <p:par>
        <p:cTn id="30" dur="indefinite" restart="never" nodeType="tmRoot">
          <p:childTnLst>
            <p:seq>
              <p:cTn id="31" dur="indefinite" nodeType="mainSeq">
                <p:childTnLst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0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247">
                                            <p:txEl>
                                              <p:pRg st="0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247">
                                            <p:txEl>
                                              <p:pRg st="0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247">
                                            <p:txEl>
                                              <p:pRg st="0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9" dur="1000"/>
                                        <p:tgtEl>
                                          <p:spTgt spid="247">
                                            <p:txEl>
                                              <p:pRg st="0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fill="hold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105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 additive="repl">
                                        <p:cTn id="44" dur="1000"/>
                                        <p:tgtEl>
                                          <p:spTgt spid="247">
                                            <p:txEl>
                                              <p:pRg st="105" end="2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871920" y="1917000"/>
            <a:ext cx="7408080" cy="4209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вспомнить, что мы уже знаем о Рresent Perfect (как образуется, в каких случаях употребляется);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вспомнить лексику;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узнать новые случаи употребления времени Рresent Perfect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- и потренировать их в устной и письменной речи.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50" name="TextShape 2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31f43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Задачи урока: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dur="indefinite" nodeType="mainSeq"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0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1" dur="500"/>
                                        <p:tgtEl>
                                          <p:spTgt spid="249">
                                            <p:txEl>
                                              <p:pRg st="0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97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56" dur="500"/>
                                        <p:tgtEl>
                                          <p:spTgt spid="249">
                                            <p:txEl>
                                              <p:pRg st="97" end="1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18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61" dur="500"/>
                                        <p:tgtEl>
                                          <p:spTgt spid="249">
                                            <p:txEl>
                                              <p:pRg st="118" end="1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77" end="2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6" dur="1000" fill="hold"/>
                                        <p:tgtEl>
                                          <p:spTgt spid="249">
                                            <p:txEl>
                                              <p:pRg st="177" end="2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" dur="1000" fill="hold"/>
                                        <p:tgtEl>
                                          <p:spTgt spid="249">
                                            <p:txEl>
                                              <p:pRg st="177" end="2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TextShape 1"/>
          <p:cNvSpPr txBox="1"/>
          <p:nvPr/>
        </p:nvSpPr>
        <p:spPr>
          <a:xfrm>
            <a:off x="457200" y="33840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Match up the words and the pictures.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252" name="Рисунок 3" descr=""/>
          <p:cNvPicPr/>
          <p:nvPr/>
        </p:nvPicPr>
        <p:blipFill>
          <a:blip r:embed="rId1"/>
          <a:stretch/>
        </p:blipFill>
        <p:spPr>
          <a:xfrm>
            <a:off x="2788200" y="1733040"/>
            <a:ext cx="1783440" cy="119016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253" name="Рисунок 4" descr=""/>
          <p:cNvPicPr/>
          <p:nvPr/>
        </p:nvPicPr>
        <p:blipFill>
          <a:blip r:embed="rId2"/>
          <a:stretch/>
        </p:blipFill>
        <p:spPr>
          <a:xfrm>
            <a:off x="681120" y="3141000"/>
            <a:ext cx="1226160" cy="15354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254" name="Рисунок 5" descr=""/>
          <p:cNvPicPr/>
          <p:nvPr/>
        </p:nvPicPr>
        <p:blipFill>
          <a:blip r:embed="rId3"/>
          <a:stretch/>
        </p:blipFill>
        <p:spPr>
          <a:xfrm>
            <a:off x="539640" y="5103360"/>
            <a:ext cx="1800000" cy="134964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255" name="Рисунок 6" descr=""/>
          <p:cNvPicPr/>
          <p:nvPr/>
        </p:nvPicPr>
        <p:blipFill>
          <a:blip r:embed="rId4"/>
          <a:stretch/>
        </p:blipFill>
        <p:spPr>
          <a:xfrm>
            <a:off x="5076000" y="1795680"/>
            <a:ext cx="1552320" cy="116424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256" name="Рисунок 7" descr=""/>
          <p:cNvPicPr/>
          <p:nvPr/>
        </p:nvPicPr>
        <p:blipFill>
          <a:blip r:embed="rId5"/>
          <a:stretch/>
        </p:blipFill>
        <p:spPr>
          <a:xfrm>
            <a:off x="3018600" y="5303520"/>
            <a:ext cx="1913040" cy="113472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257" name="Рисунок 8" descr=""/>
          <p:cNvPicPr/>
          <p:nvPr/>
        </p:nvPicPr>
        <p:blipFill>
          <a:blip r:embed="rId6"/>
          <a:stretch/>
        </p:blipFill>
        <p:spPr>
          <a:xfrm>
            <a:off x="6804360" y="1816920"/>
            <a:ext cx="1892520" cy="1106280"/>
          </a:xfrm>
          <a:prstGeom prst="rect">
            <a:avLst/>
          </a:prstGeom>
          <a:ln>
            <a:noFill/>
          </a:ln>
        </p:spPr>
      </p:pic>
      <p:pic>
        <p:nvPicPr>
          <p:cNvPr id="258" name="Рисунок 9" descr=""/>
          <p:cNvPicPr/>
          <p:nvPr/>
        </p:nvPicPr>
        <p:blipFill>
          <a:blip r:embed="rId7"/>
          <a:stretch/>
        </p:blipFill>
        <p:spPr>
          <a:xfrm>
            <a:off x="6804360" y="3429360"/>
            <a:ext cx="1828800" cy="106236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259" name="Рисунок 10" descr=""/>
          <p:cNvPicPr/>
          <p:nvPr/>
        </p:nvPicPr>
        <p:blipFill>
          <a:blip r:embed="rId8"/>
          <a:stretch/>
        </p:blipFill>
        <p:spPr>
          <a:xfrm>
            <a:off x="5856120" y="5217840"/>
            <a:ext cx="2225520" cy="1340640"/>
          </a:xfrm>
          <a:prstGeom prst="rect">
            <a:avLst/>
          </a:prstGeom>
          <a:ln>
            <a:noFill/>
          </a:ln>
        </p:spPr>
      </p:pic>
      <p:pic>
        <p:nvPicPr>
          <p:cNvPr id="260" name="Рисунок 11" descr=""/>
          <p:cNvPicPr/>
          <p:nvPr/>
        </p:nvPicPr>
        <p:blipFill>
          <a:blip r:embed="rId9"/>
          <a:stretch/>
        </p:blipFill>
        <p:spPr>
          <a:xfrm>
            <a:off x="539640" y="1600920"/>
            <a:ext cx="1577520" cy="1181160"/>
          </a:xfrm>
          <a:prstGeom prst="rect">
            <a:avLst/>
          </a:prstGeom>
          <a:ln>
            <a:noFill/>
          </a:ln>
        </p:spPr>
      </p:pic>
      <p:sp>
        <p:nvSpPr>
          <p:cNvPr id="261" name="CustomShape 2"/>
          <p:cNvSpPr/>
          <p:nvPr/>
        </p:nvSpPr>
        <p:spPr>
          <a:xfrm>
            <a:off x="2367720" y="4492080"/>
            <a:ext cx="20329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to do the shopping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2488320" y="3613680"/>
            <a:ext cx="15418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dc9f0c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to rake leaves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2484000" y="3908880"/>
            <a:ext cx="13104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52e65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to clean up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52e65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the house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2313360" y="3142440"/>
            <a:ext cx="12891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to do tricks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2878560" y="4848840"/>
            <a:ext cx="20494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9933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to sweep the paths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6" name="CustomShape 7"/>
          <p:cNvSpPr/>
          <p:nvPr/>
        </p:nvSpPr>
        <p:spPr>
          <a:xfrm>
            <a:off x="5108400" y="4467240"/>
            <a:ext cx="192348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1629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to water the flowers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7" name="CustomShape 8"/>
          <p:cNvSpPr/>
          <p:nvPr/>
        </p:nvSpPr>
        <p:spPr>
          <a:xfrm>
            <a:off x="4008960" y="3142440"/>
            <a:ext cx="18208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to do homework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8" name="CustomShape 9"/>
          <p:cNvSpPr/>
          <p:nvPr/>
        </p:nvSpPr>
        <p:spPr>
          <a:xfrm>
            <a:off x="4240800" y="3429360"/>
            <a:ext cx="23878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to pick up litter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9" name="CustomShape 10"/>
          <p:cNvSpPr/>
          <p:nvPr/>
        </p:nvSpPr>
        <p:spPr>
          <a:xfrm>
            <a:off x="4538880" y="3798360"/>
            <a:ext cx="19245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21743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to help elderly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217436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and lonely people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68" dur="indefinite" restart="never" nodeType="tmRoot">
          <p:childTnLst>
            <p:seq>
              <p:cTn id="69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extShape 1"/>
          <p:cNvSpPr txBox="1"/>
          <p:nvPr/>
        </p:nvSpPr>
        <p:spPr>
          <a:xfrm>
            <a:off x="683640" y="1268640"/>
            <a:ext cx="7776360" cy="5112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74320" indent="-273960" algn="just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Open your textbooks on page 46 ex 1.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 algn="just">
              <a:lnSpc>
                <a:spcPct val="120000"/>
              </a:lnSpc>
              <a:buClr>
                <a:srgbClr val="31b6fd"/>
              </a:buClr>
              <a:buFont typeface="Symbol"/>
              <a:buChar char=""/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Calibri"/>
              </a:rPr>
              <a:t>Let’s read the dialogue and answer the questions.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1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1. There will be a concert at Paul's school soon. Paul and the teacher are talking about what they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18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have done for the concert.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1" i="1" lang="ru-RU" sz="21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1) What have the children done for the concert</a:t>
            </a:r>
            <a:r>
              <a:rPr b="1" lang="ru-RU" sz="21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The teacher: Is everything ready?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Paul: Not everything.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The teacher: </a:t>
            </a:r>
            <a:r>
              <a:rPr b="0" lang="ru-RU" sz="2400" spc="-1" strike="noStrike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Have 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you </a:t>
            </a:r>
            <a:r>
              <a:rPr b="0" lang="ru-RU" sz="2400" spc="-1" strike="noStrike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sent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the invitations </a:t>
            </a:r>
            <a:r>
              <a:rPr b="1" lang="ru-RU" sz="2400" spc="-1" strike="noStrike">
                <a:solidFill>
                  <a:srgbClr val="217436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yet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Paul: Yes, Jay </a:t>
            </a:r>
            <a:r>
              <a:rPr b="0" lang="ru-RU" sz="2400" spc="-1" strike="noStrike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has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b="1" lang="ru-RU" sz="2400" spc="-1" strike="noStrike">
                <a:solidFill>
                  <a:srgbClr val="217436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already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b="0" lang="ru-RU" sz="2400" spc="-1" strike="noStrike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sent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them.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The teacher: </a:t>
            </a:r>
            <a:r>
              <a:rPr b="0" lang="ru-RU" sz="2400" spc="-1" strike="noStrike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Have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you </a:t>
            </a:r>
            <a:r>
              <a:rPr b="0" lang="ru-RU" sz="2400" spc="-1" strike="noStrike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sewn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the costumes </a:t>
            </a:r>
            <a:r>
              <a:rPr b="1" lang="ru-RU" sz="2400" spc="-1" strike="noStrike">
                <a:solidFill>
                  <a:srgbClr val="217436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yet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Paul: Yes, Alice and Polly </a:t>
            </a:r>
            <a:r>
              <a:rPr b="0" lang="ru-RU" sz="2400" spc="-1" strike="noStrike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have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b="1" lang="ru-RU" sz="2400" spc="-1" strike="noStrike">
                <a:solidFill>
                  <a:srgbClr val="217436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just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</a:t>
            </a:r>
            <a:r>
              <a:rPr b="0" lang="ru-RU" sz="2400" spc="-1" strike="noStrike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brought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them.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The teacher: </a:t>
            </a:r>
            <a:r>
              <a:rPr b="0" lang="ru-RU" sz="2100" spc="-1" strike="noStrike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Have</a:t>
            </a:r>
            <a:r>
              <a:rPr b="0" lang="ru-RU" sz="21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you </a:t>
            </a:r>
            <a:r>
              <a:rPr b="0" lang="ru-RU" sz="2100" spc="-1" strike="noStrike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decorated</a:t>
            </a:r>
            <a:r>
              <a:rPr b="0" lang="ru-RU" sz="21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 the hall?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Paul: No, we </a:t>
            </a:r>
            <a:r>
              <a:rPr b="0" lang="ru-RU" sz="2400" spc="-1" strike="noStrike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haven’t decorated 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it </a:t>
            </a:r>
            <a:r>
              <a:rPr b="1" lang="ru-RU" sz="2400" spc="-1" strike="noStrike">
                <a:solidFill>
                  <a:srgbClr val="217436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yet</a:t>
            </a: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. We‘ll do it tomorrow.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74320" indent="-273960">
              <a:lnSpc>
                <a:spcPct val="100000"/>
              </a:lnSpc>
              <a:buClr>
                <a:srgbClr val="31b6fd"/>
              </a:buClr>
              <a:buFont typeface="Symbol"/>
              <a:buChar char=""/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The teacher: </a:t>
            </a:r>
            <a:r>
              <a:rPr b="0" lang="ru-RU" sz="22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Arial"/>
                <a:ea typeface="Calibri"/>
              </a:rPr>
              <a:t>That's OK.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71" name="TextShape 2"/>
          <p:cNvSpPr txBox="1"/>
          <p:nvPr/>
        </p:nvSpPr>
        <p:spPr>
          <a:xfrm>
            <a:off x="457200" y="338400"/>
            <a:ext cx="8229240" cy="6418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Изучение нового материала.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timing>
    <p:tnLst>
      <p:par>
        <p:cTn id="70" dur="indefinite" restart="never" nodeType="tmRoot">
          <p:childTnLst>
            <p:seq>
              <p:cTn id="71" dur="indefinite" nodeType="mainSeq">
                <p:childTnLst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262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76" dur="500"/>
                                        <p:tgtEl>
                                          <p:spTgt spid="270">
                                            <p:txEl>
                                              <p:pRg st="262" end="2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296" end="3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79" dur="500"/>
                                        <p:tgtEl>
                                          <p:spTgt spid="270">
                                            <p:txEl>
                                              <p:pRg st="296" end="3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318" end="3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82" dur="500"/>
                                        <p:tgtEl>
                                          <p:spTgt spid="270">
                                            <p:txEl>
                                              <p:pRg st="318" end="3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366" end="4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85" dur="500"/>
                                        <p:tgtEl>
                                          <p:spTgt spid="270">
                                            <p:txEl>
                                              <p:pRg st="366" end="4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404" end="4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88" dur="500"/>
                                        <p:tgtEl>
                                          <p:spTgt spid="270">
                                            <p:txEl>
                                              <p:pRg st="404" end="4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449" end="5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91" dur="500"/>
                                        <p:tgtEl>
                                          <p:spTgt spid="270">
                                            <p:txEl>
                                              <p:pRg st="449" end="5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500" end="5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94" dur="500"/>
                                        <p:tgtEl>
                                          <p:spTgt spid="270">
                                            <p:txEl>
                                              <p:pRg st="500" end="5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542" end="6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97" dur="500"/>
                                        <p:tgtEl>
                                          <p:spTgt spid="270">
                                            <p:txEl>
                                              <p:pRg st="542" end="6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nodeType="with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603" end="6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100" dur="500"/>
                                        <p:tgtEl>
                                          <p:spTgt spid="270">
                                            <p:txEl>
                                              <p:pRg st="603" end="6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Shape 1"/>
          <p:cNvSpPr txBox="1"/>
          <p:nvPr/>
        </p:nvSpPr>
        <p:spPr>
          <a:xfrm>
            <a:off x="539640" y="1124640"/>
            <a:ext cx="7920360" cy="5256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1" i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 What have the children done for the concert</a:t>
            </a: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    </a:t>
            </a: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1) They have already sent the invitations.   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    </a:t>
            </a: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2) They have sewn the costumes.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r>
              <a:rPr b="1" i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 What have the children not done for the concert</a:t>
            </a: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?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</a:t>
            </a: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They haven’t decorated the hall yet. 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 </a:t>
            </a:r>
            <a:r>
              <a:rPr b="1" i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Какие указатели времени мы используем</a:t>
            </a:r>
            <a:r>
              <a:rPr b="1" i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b="1" i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чтобы сказать, что</a:t>
            </a:r>
            <a:r>
              <a:rPr b="1" i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  </a:t>
            </a: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1) действие уже свершилось: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</a:t>
            </a:r>
            <a:r>
              <a:rPr b="1" lang="ru-RU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already (уже) 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  </a:t>
            </a: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2) свершилось только что: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</a:t>
            </a:r>
            <a:r>
              <a:rPr b="1" lang="ru-RU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just (только что)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  </a:t>
            </a: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3) еще не свершилось: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073e87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	</a:t>
            </a: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yet (еще не)</a:t>
            </a:r>
            <a:endParaRPr b="0" lang="ru-RU" sz="2400" spc="-1" strike="noStrike">
              <a:solidFill>
                <a:srgbClr val="073e87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73" name="TextShape 2"/>
          <p:cNvSpPr txBox="1"/>
          <p:nvPr/>
        </p:nvSpPr>
        <p:spPr>
          <a:xfrm>
            <a:off x="457200" y="338400"/>
            <a:ext cx="8229240" cy="7138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Answer the questions: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timing>
    <p:tnLst>
      <p:par>
        <p:cTn id="101" dur="indefinite" restart="never" nodeType="tmRoot">
          <p:childTnLst>
            <p:seq>
              <p:cTn id="102" dur="indefinite" nodeType="mainSeq">
                <p:childTnLst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48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out">
                                      <p:cBhvr additive="repl">
                                        <p:cTn id="107" dur="500"/>
                                        <p:tgtEl>
                                          <p:spTgt spid="272">
                                            <p:txEl>
                                              <p:pRg st="48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99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2" dur="1000"/>
                                        <p:tgtEl>
                                          <p:spTgt spid="272">
                                            <p:txEl>
                                              <p:pRg st="99" end="1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3" dur="1000" fill="hold"/>
                                        <p:tgtEl>
                                          <p:spTgt spid="272">
                                            <p:txEl>
                                              <p:pRg st="99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4" dur="1000" fill="hold"/>
                                        <p:tgtEl>
                                          <p:spTgt spid="272">
                                            <p:txEl>
                                              <p:pRg st="99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188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188" end="2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20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188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1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188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2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188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3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188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4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188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324" end="3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9" dur="500" fill="hold"/>
                                        <p:tgtEl>
                                          <p:spTgt spid="272">
                                            <p:txEl>
                                              <p:pRg st="324" end="34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0" dur="500" fill="hold"/>
                                        <p:tgtEl>
                                          <p:spTgt spid="272">
                                            <p:txEl>
                                              <p:pRg st="324" end="34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1" dur="500"/>
                                        <p:tgtEl>
                                          <p:spTgt spid="272">
                                            <p:txEl>
                                              <p:pRg st="324" end="3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nodeType="clickEffect" fill="hold" presetClass="entr" presetID="3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369" end="3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6" dur="1000" fill="hold"/>
                                        <p:tgtEl>
                                          <p:spTgt spid="272">
                                            <p:txEl>
                                              <p:pRg st="369" end="38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7" dur="1000" fill="hold"/>
                                        <p:tgtEl>
                                          <p:spTgt spid="272">
                                            <p:txEl>
                                              <p:pRg st="369" end="38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8" dur="1000" fill="hold"/>
                                        <p:tgtEl>
                                          <p:spTgt spid="272">
                                            <p:txEl>
                                              <p:pRg st="369" end="38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9" dur="1000"/>
                                        <p:tgtEl>
                                          <p:spTgt spid="272">
                                            <p:txEl>
                                              <p:pRg st="369" end="3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nodeType="clickEffect" fill="hold" presetClass="entr" presetID="4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413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4" dur="1500"/>
                                        <p:tgtEl>
                                          <p:spTgt spid="272">
                                            <p:txEl>
                                              <p:pRg st="413" end="4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5" dur="1500" fill="hold"/>
                                        <p:tgtEl>
                                          <p:spTgt spid="272">
                                            <p:txEl>
                                              <p:pRg st="413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/>
                                        </p:tav>
                                        <p:tav tm="100000">
                                          <p:val/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6" dur="1500" fill="hold"/>
                                        <p:tgtEl>
                                          <p:spTgt spid="272">
                                            <p:txEl>
                                              <p:pRg st="413" end="42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220</TotalTime>
  <Application>LibreOffice/5.2.1.2$Windows_x86 LibreOffice_project/31dd62db80d4e60af04904455ec9c9219178d620</Application>
  <Words>1015</Words>
  <Paragraphs>149</Paragraphs>
  <Company>Home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2015-11-18T03:15:48Z</dcterms:created>
  <dc:creator>Admin</dc:creator>
  <dc:description/>
  <dc:language>ru-RU</dc:language>
  <cp:lastModifiedBy/>
  <dcterms:modified xsi:type="dcterms:W3CDTF">2017-11-28T09:56:18Z</dcterms:modified>
  <cp:revision>21</cp:revision>
  <dc:subject/>
  <dc:title>We have done it.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Home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1</vt:i4>
  </property>
  <property fmtid="{D5CDD505-2E9C-101B-9397-08002B2CF9AE}" pid="8" name="NXPowerLiteLastOptimized">
    <vt:lpwstr>2056895</vt:lpwstr>
  </property>
  <property fmtid="{D5CDD505-2E9C-101B-9397-08002B2CF9AE}" pid="9" name="NXPowerLiteSettings">
    <vt:lpwstr>F6000400038000</vt:lpwstr>
  </property>
  <property fmtid="{D5CDD505-2E9C-101B-9397-08002B2CF9AE}" pid="10" name="NXPowerLiteVersion">
    <vt:lpwstr>D4.3.1</vt:lpwstr>
  </property>
  <property fmtid="{D5CDD505-2E9C-101B-9397-08002B2CF9AE}" pid="11" name="Notes">
    <vt:i4>0</vt:i4>
  </property>
  <property fmtid="{D5CDD505-2E9C-101B-9397-08002B2CF9AE}" pid="12" name="PresentationFormat">
    <vt:lpwstr>Экран (4:3)</vt:lpwstr>
  </property>
  <property fmtid="{D5CDD505-2E9C-101B-9397-08002B2CF9AE}" pid="13" name="ScaleCrop">
    <vt:bool>0</vt:bool>
  </property>
  <property fmtid="{D5CDD505-2E9C-101B-9397-08002B2CF9AE}" pid="14" name="ShareDoc">
    <vt:bool>0</vt:bool>
  </property>
  <property fmtid="{D5CDD505-2E9C-101B-9397-08002B2CF9AE}" pid="15" name="Slides">
    <vt:i4>16</vt:i4>
  </property>
</Properties>
</file>