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3.png" ContentType="image/png"/>
  <Override PartName="/ppt/media/image1.jpeg" ContentType="image/jpeg"/>
  <Override PartName="/ppt/media/image2.png" ContentType="image/png"/>
  <Override PartName="/ppt/media/image4.jpeg" ContentType="image/jpe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структурыClick to edit Master text styles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level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level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level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StarSymbol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level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/>
          <a:p>
            <a:pPr algn="r">
              <a:lnSpc>
                <a:spcPct val="100000"/>
              </a:lnSpc>
            </a:pPr>
            <a:fld id="{5EAC506D-7351-4592-8E83-B8EBDB6D530B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/>
          <a:p>
            <a:pPr algn="r">
              <a:lnSpc>
                <a:spcPct val="100000"/>
              </a:lnSpc>
            </a:pPr>
            <a:fld id="{047CF3A5-A874-4B2B-B658-69F472807D35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hyperlink" Target="https://www.facebook.com/123254567724782/photos/a.123254617724777.26116.123254567724782/123254621058110/?type=1&amp;theater" TargetMode="External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378000" y="2060640"/>
            <a:ext cx="8496000" cy="1309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Relative clauses</a:t>
            </a:r>
            <a:r>
              <a:rPr b="0" lang="ru-RU" sz="4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
</a:t>
            </a:r>
            <a:r>
              <a:rPr b="0" lang="ru-RU" sz="4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Придаточные определительные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3924360" y="4533840"/>
            <a:ext cx="4968360" cy="1553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395280" y="3333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WHOSE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250920" y="184464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50000"/>
              </a:lnSpc>
              <a:buClr>
                <a:srgbClr val="7030a0"/>
              </a:buClr>
              <a:buFont typeface="Symbol" charset="2"/>
              <a:buChar char=""/>
            </a:pPr>
            <a:r>
              <a:rPr b="0" lang="en-US" sz="24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WHOSE </a:t>
            </a:r>
            <a:r>
              <a:rPr b="0" lang="en-US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–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относится к предметам, принадлежащим людям.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50000"/>
              </a:lnSpc>
            </a:pPr>
            <a:r>
              <a:rPr b="0" lang="en-US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  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50000"/>
              </a:lnSpc>
            </a:pPr>
            <a:r>
              <a:rPr b="0" lang="en-US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</a:t>
            </a:r>
            <a:r>
              <a:rPr b="0" lang="en-US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e.g. That was the man </a:t>
            </a:r>
            <a:r>
              <a:rPr b="0" lang="en-US" sz="24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whose</a:t>
            </a:r>
            <a:r>
              <a:rPr b="0" lang="en-US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car was stolen.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-23760" y="189000"/>
            <a:ext cx="9253080" cy="9982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Defining or non-defining relative clauses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
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Лимитирующие и описательные придаточные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179280" y="1341360"/>
            <a:ext cx="8964360" cy="500040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>
              <a:lnSpc>
                <a:spcPct val="150000"/>
              </a:lnSpc>
            </a:pPr>
            <a:r>
              <a:rPr b="0" lang="en-US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</a:t>
            </a:r>
            <a:r>
              <a:rPr b="0" lang="en-US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Лимитирующие придаточные </a:t>
            </a:r>
            <a:r>
              <a:rPr b="0" lang="en-US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(</a:t>
            </a:r>
            <a:r>
              <a:rPr b="0" lang="en-US" sz="2400" spc="-1" strike="noStrike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defining clauses</a:t>
            </a:r>
            <a:r>
              <a:rPr b="0" lang="en-US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)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описывают признаки, присущие только данному лицу или предмету. Лимитирующие придаточные нельзя опустить без ущерба для понимания общего смысла. В предложениях этого типа главное предложение </a:t>
            </a:r>
            <a:r>
              <a:rPr b="0" lang="en-US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не отделяется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от придаточного запятой.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en-US" sz="2400" spc="-1" strike="noStrike">
                <a:solidFill>
                  <a:srgbClr val="04053a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e.g. The people </a:t>
            </a:r>
            <a:r>
              <a:rPr b="0" lang="en-US" sz="2400" spc="-1" strike="noStrike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who live in that village </a:t>
            </a:r>
            <a:r>
              <a:rPr b="0" lang="en-US" sz="2400" spc="-1" strike="noStrike">
                <a:solidFill>
                  <a:srgbClr val="04053a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get up early.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0" y="34920"/>
            <a:ext cx="9143640" cy="1125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Defining or non-defining relative clauses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
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Лимитирующие и описательные придаточные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160200" y="1413000"/>
            <a:ext cx="8964360" cy="4885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50000"/>
              </a:lnSpc>
            </a:pPr>
            <a:r>
              <a:rPr b="0" lang="en-US" sz="2800" spc="-1" strike="noStrike">
                <a:solidFill>
                  <a:srgbClr val="04053a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</a:t>
            </a:r>
            <a:r>
              <a:rPr b="0" lang="en-US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Описательные придаточные</a:t>
            </a:r>
            <a:r>
              <a:rPr b="0" lang="en-US" sz="2400" spc="-1" strike="noStrike">
                <a:solidFill>
                  <a:srgbClr val="04053a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(</a:t>
            </a:r>
            <a:r>
              <a:rPr b="0" lang="en-US" sz="2400" spc="-1" strike="noStrike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non-defining</a:t>
            </a:r>
            <a:r>
              <a:rPr b="0" lang="en-US" sz="2400" spc="-1" strike="noStrike">
                <a:solidFill>
                  <a:srgbClr val="04053a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</a:t>
            </a:r>
            <a:r>
              <a:rPr b="0" lang="en-US" sz="2400" spc="-1" strike="noStrike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clauses</a:t>
            </a:r>
            <a:r>
              <a:rPr b="0" lang="en-US" sz="2400" spc="-1" strike="noStrike">
                <a:solidFill>
                  <a:srgbClr val="04053a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)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содержат дополнительную информацию, без которой можно обойтись. Главное предложение </a:t>
            </a:r>
            <a:r>
              <a:rPr b="0" lang="en-US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отделяется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от придаточного запятой.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en-US" sz="24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</a:t>
            </a:r>
            <a:r>
              <a:rPr b="1" lang="en-US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NB</a:t>
            </a:r>
            <a:r>
              <a:rPr b="0" lang="en-US" sz="24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That</a:t>
            </a:r>
            <a:r>
              <a:rPr b="0" lang="en-US" sz="2400" spc="-1" strike="noStrike">
                <a:solidFill>
                  <a:srgbClr val="04053a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в таких предложениях не используется.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50000"/>
              </a:lnSpc>
            </a:pPr>
            <a:r>
              <a:rPr b="0" lang="en-US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e.g. John Lennon, </a:t>
            </a:r>
            <a:r>
              <a:rPr b="0" lang="en-US" sz="2400" spc="-1" strike="noStrike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who was born in 1940</a:t>
            </a:r>
            <a:r>
              <a:rPr b="0" lang="en-US" sz="2400" spc="-1" strike="noStrike">
                <a:solidFill>
                  <a:srgbClr val="04053a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, </a:t>
            </a:r>
            <a:r>
              <a:rPr b="0" lang="en-US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was a member of the Beatles</a:t>
            </a:r>
            <a:r>
              <a:rPr b="0" lang="en-US" sz="2400" spc="-1" strike="noStrike">
                <a:solidFill>
                  <a:srgbClr val="04053a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.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457200" y="115920"/>
            <a:ext cx="8229240" cy="7203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Relative adverbs 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108000" y="1268280"/>
            <a:ext cx="9035640" cy="5217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50000"/>
              </a:lnSpc>
            </a:pPr>
            <a:r>
              <a:rPr b="0" lang="en-US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Придаточные определительные могут также присоединяться к главному с помощью местоимений: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en-US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  </a:t>
            </a:r>
            <a:r>
              <a:rPr b="0" lang="en-US" sz="24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WHERE</a:t>
            </a:r>
            <a:r>
              <a:rPr b="0" lang="en-US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– refers to </a:t>
            </a:r>
            <a:r>
              <a:rPr b="0" lang="en-US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a place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en-US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e.g. We went to a camp </a:t>
            </a:r>
            <a:r>
              <a:rPr b="0" lang="en-US" sz="24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where</a:t>
            </a:r>
            <a:r>
              <a:rPr b="0" lang="en-US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we stayed two years ago.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50000"/>
              </a:lnSpc>
            </a:pPr>
            <a:r>
              <a:rPr b="0" lang="en-US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  </a:t>
            </a:r>
            <a:r>
              <a:rPr b="0" lang="en-US" sz="24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WHEN - </a:t>
            </a:r>
            <a:r>
              <a:rPr b="0" lang="en-US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refers to </a:t>
            </a:r>
            <a:r>
              <a:rPr b="0" lang="en-US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a time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50000"/>
              </a:lnSpc>
            </a:pPr>
            <a:r>
              <a:rPr b="0" lang="en-US" sz="2400" spc="-1" strike="noStrike">
                <a:solidFill>
                  <a:srgbClr val="1a1a4d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e.g. I’ll never forget the day </a:t>
            </a:r>
            <a:r>
              <a:rPr b="0" lang="en-US" sz="24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when</a:t>
            </a:r>
            <a:r>
              <a:rPr b="0" lang="en-US" sz="2400" spc="-1" strike="noStrike">
                <a:solidFill>
                  <a:srgbClr val="1a1a4d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I met you.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250920" y="549360"/>
            <a:ext cx="8784720" cy="21020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Использованные ресурсы: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ru-RU" sz="2400" spc="-1" strike="noStrike" u="sng">
                <a:solidFill>
                  <a:srgbClr val="009999"/>
                </a:solidFill>
                <a:uFill>
                  <a:solidFill>
                    <a:srgbClr val="ffffff"/>
                  </a:solidFill>
                </a:uFill>
                <a:latin typeface="Bookman Old Style"/>
                <a:hlinkClick r:id="rId1"/>
              </a:rPr>
              <a:t>https://www.facebook.com/123254567724782/photos/a.123254617724777.26116.123254567724782/123254621058110/?type=1&amp;theater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611280" y="83664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Relative clauses</a:t>
            </a:r>
            <a:r>
              <a:rPr b="0" lang="en-US" sz="4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
</a:t>
            </a:r>
            <a:r>
              <a:rPr b="0" lang="en-US" sz="4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Придаточные определительные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1332000" y="314172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Defining and non-defining clauses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Лимитирующие и описательные придаточные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511200" y="3333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In the school yard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3" name="Picture 4" descr=""/>
          <p:cNvPicPr/>
          <p:nvPr/>
        </p:nvPicPr>
        <p:blipFill>
          <a:blip r:embed="rId1"/>
          <a:stretch/>
        </p:blipFill>
        <p:spPr>
          <a:xfrm>
            <a:off x="2481120" y="2120760"/>
            <a:ext cx="4284360" cy="3255480"/>
          </a:xfrm>
          <a:prstGeom prst="rect">
            <a:avLst/>
          </a:prstGeom>
          <a:ln w="9360">
            <a:noFill/>
          </a:ln>
        </p:spPr>
      </p:pic>
      <p:sp>
        <p:nvSpPr>
          <p:cNvPr id="84" name="CustomShape 2"/>
          <p:cNvSpPr/>
          <p:nvPr/>
        </p:nvSpPr>
        <p:spPr>
          <a:xfrm rot="12088800">
            <a:off x="-29880" y="3000240"/>
            <a:ext cx="2738160" cy="2044440"/>
          </a:xfrm>
          <a:prstGeom prst="wedgeEllipseCallout">
            <a:avLst>
              <a:gd name="adj1" fmla="val -48306"/>
              <a:gd name="adj2" fmla="val 46671"/>
            </a:avLst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CustomShape 3"/>
          <p:cNvSpPr/>
          <p:nvPr/>
        </p:nvSpPr>
        <p:spPr>
          <a:xfrm>
            <a:off x="411120" y="3092400"/>
            <a:ext cx="2447640" cy="1553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Natalie?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The girl </a:t>
            </a:r>
            <a:r>
              <a:rPr b="0" lang="ru-RU" sz="2400" spc="-1" strike="noStrike">
                <a:solidFill>
                  <a:srgbClr val="a60f01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who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a60f01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plays the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a60f01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piano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CustomShape 4"/>
          <p:cNvSpPr/>
          <p:nvPr/>
        </p:nvSpPr>
        <p:spPr>
          <a:xfrm>
            <a:off x="6516720" y="1859040"/>
            <a:ext cx="2484000" cy="2018880"/>
          </a:xfrm>
          <a:prstGeom prst="wedgeEllipseCallout">
            <a:avLst>
              <a:gd name="adj1" fmla="val -62657"/>
              <a:gd name="adj2" fmla="val 36972"/>
            </a:avLst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CustomShape 5"/>
          <p:cNvSpPr/>
          <p:nvPr/>
        </p:nvSpPr>
        <p:spPr>
          <a:xfrm>
            <a:off x="6916680" y="2421000"/>
            <a:ext cx="1831680" cy="821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I saw Natalie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the other day.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In the school yard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9" name="Picture 4" descr=""/>
          <p:cNvPicPr/>
          <p:nvPr/>
        </p:nvPicPr>
        <p:blipFill>
          <a:blip r:embed="rId1"/>
          <a:stretch/>
        </p:blipFill>
        <p:spPr>
          <a:xfrm>
            <a:off x="396720" y="2401920"/>
            <a:ext cx="4863600" cy="3760560"/>
          </a:xfrm>
          <a:prstGeom prst="rect">
            <a:avLst/>
          </a:prstGeom>
          <a:ln>
            <a:noFill/>
          </a:ln>
        </p:spPr>
      </p:pic>
      <p:sp>
        <p:nvSpPr>
          <p:cNvPr id="90" name="CustomShape 2"/>
          <p:cNvSpPr/>
          <p:nvPr/>
        </p:nvSpPr>
        <p:spPr>
          <a:xfrm rot="801000">
            <a:off x="5206680" y="1717200"/>
            <a:ext cx="3246120" cy="2937960"/>
          </a:xfrm>
          <a:prstGeom prst="wedgeEllipseCallout">
            <a:avLst>
              <a:gd name="adj1" fmla="val -45894"/>
              <a:gd name="adj2" fmla="val 46694"/>
            </a:avLst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3"/>
          <p:cNvSpPr/>
          <p:nvPr/>
        </p:nvSpPr>
        <p:spPr>
          <a:xfrm>
            <a:off x="5435640" y="2401920"/>
            <a:ext cx="3312720" cy="1187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No, that’s Natasha. Natalie is the girl </a:t>
            </a:r>
            <a:r>
              <a:rPr b="0" lang="ru-RU" sz="2400" spc="-1" strike="noStrike">
                <a:solidFill>
                  <a:srgbClr val="a60f01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who dropped out of college.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In the school yard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3" name="Picture 3" descr=""/>
          <p:cNvPicPr/>
          <p:nvPr/>
        </p:nvPicPr>
        <p:blipFill>
          <a:blip r:embed="rId1"/>
          <a:stretch/>
        </p:blipFill>
        <p:spPr>
          <a:xfrm>
            <a:off x="901800" y="2876400"/>
            <a:ext cx="4249440" cy="3285720"/>
          </a:xfrm>
          <a:prstGeom prst="rect">
            <a:avLst/>
          </a:prstGeom>
          <a:ln>
            <a:noFill/>
          </a:ln>
        </p:spPr>
      </p:pic>
      <p:sp>
        <p:nvSpPr>
          <p:cNvPr id="94" name="CustomShape 2"/>
          <p:cNvSpPr/>
          <p:nvPr/>
        </p:nvSpPr>
        <p:spPr>
          <a:xfrm rot="801000">
            <a:off x="5071680" y="1304640"/>
            <a:ext cx="3796920" cy="3095280"/>
          </a:xfrm>
          <a:prstGeom prst="wedgeEllipseCallout">
            <a:avLst>
              <a:gd name="adj1" fmla="val -36616"/>
              <a:gd name="adj2" fmla="val 59843"/>
            </a:avLst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3"/>
          <p:cNvSpPr/>
          <p:nvPr/>
        </p:nvSpPr>
        <p:spPr>
          <a:xfrm>
            <a:off x="5364000" y="1755720"/>
            <a:ext cx="3384360" cy="1553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She’s working in Davidson’s now. You know, the shop </a:t>
            </a:r>
            <a:r>
              <a:rPr b="0" lang="ru-RU" sz="2400" spc="-1" strike="noStrike">
                <a:solidFill>
                  <a:srgbClr val="a60f01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that sells expensive clothes.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395280" y="404640"/>
            <a:ext cx="8229240" cy="6202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n-US" sz="3200" spc="-1" strike="noStrike">
                <a:solidFill>
                  <a:srgbClr val="04053a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Let’s look at the lines more closely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179280" y="1496880"/>
            <a:ext cx="8856360" cy="53607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>
              <a:lnSpc>
                <a:spcPct val="15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Emma: </a:t>
            </a:r>
            <a:r>
              <a:rPr b="0" lang="en-US" sz="2400" spc="-1" strike="noStrike">
                <a:solidFill>
                  <a:srgbClr val="04053a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I saw Natalie the other day.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Melanie: </a:t>
            </a:r>
            <a:r>
              <a:rPr b="0" lang="en-US" sz="2400" spc="-1" strike="noStrike">
                <a:solidFill>
                  <a:srgbClr val="04053a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Natalie? The girl </a:t>
            </a:r>
            <a:r>
              <a:rPr b="0" lang="en-US" sz="2400" spc="-1" strike="noStrike">
                <a:solidFill>
                  <a:srgbClr val="a60f01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who</a:t>
            </a:r>
            <a:r>
              <a:rPr b="0" lang="en-US" sz="2400" spc="-1" strike="noStrike">
                <a:solidFill>
                  <a:srgbClr val="04053a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</a:t>
            </a:r>
            <a:r>
              <a:rPr b="0" lang="en-US" sz="2400" spc="-1" strike="noStrike">
                <a:solidFill>
                  <a:srgbClr val="a60f01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plays</a:t>
            </a:r>
            <a:r>
              <a:rPr b="0" lang="en-US" sz="2400" spc="-1" strike="noStrike">
                <a:solidFill>
                  <a:srgbClr val="04053a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</a:t>
            </a:r>
            <a:r>
              <a:rPr b="0" lang="en-US" sz="2400" spc="-1" strike="noStrike">
                <a:solidFill>
                  <a:srgbClr val="a60f01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the piano</a:t>
            </a:r>
            <a:r>
              <a:rPr b="0" lang="en-US" sz="2400" spc="-1" strike="noStrike">
                <a:solidFill>
                  <a:srgbClr val="04053a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?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Emma:</a:t>
            </a:r>
            <a:r>
              <a:rPr b="0" lang="en-US" sz="2400" spc="-1" strike="noStrike">
                <a:solidFill>
                  <a:srgbClr val="04053a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No, that’s Natasha. Natalie is the student </a:t>
            </a:r>
            <a:r>
              <a:rPr b="0" lang="en-US" sz="2400" spc="-1" strike="noStrike">
                <a:solidFill>
                  <a:srgbClr val="a60f01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who dropped out of</a:t>
            </a:r>
            <a:r>
              <a:rPr b="0" lang="en-US" sz="2400" spc="-1" strike="noStrike">
                <a:solidFill>
                  <a:srgbClr val="04053a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</a:t>
            </a:r>
            <a:r>
              <a:rPr b="0" lang="en-US" sz="2400" spc="-1" strike="noStrike">
                <a:solidFill>
                  <a:srgbClr val="a60f01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college</a:t>
            </a:r>
            <a:r>
              <a:rPr b="0" lang="en-US" sz="2400" spc="-1" strike="noStrike">
                <a:solidFill>
                  <a:srgbClr val="04053a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. She’s working in Davidson’s now. You know, the shop </a:t>
            </a:r>
            <a:r>
              <a:rPr b="0" lang="en-US" sz="2400" spc="-1" strike="noStrike">
                <a:solidFill>
                  <a:srgbClr val="a60f01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that</a:t>
            </a:r>
            <a:r>
              <a:rPr b="0" lang="en-US" sz="2400" spc="-1" strike="noStrike">
                <a:solidFill>
                  <a:srgbClr val="04053a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</a:t>
            </a:r>
            <a:r>
              <a:rPr b="0" lang="en-US" sz="2400" spc="-1" strike="noStrike">
                <a:solidFill>
                  <a:srgbClr val="a60f01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sells expensive clothes</a:t>
            </a:r>
            <a:r>
              <a:rPr b="0" lang="en-US" sz="2400" spc="-1" strike="noStrike">
                <a:solidFill>
                  <a:srgbClr val="04053a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.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Придаточные определительные дают дополнительную информацию о подлежащем/дополнении главного предложения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324000" y="549360"/>
            <a:ext cx="8569080" cy="550512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>
              <a:lnSpc>
                <a:spcPct val="15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Придаточные определительные в данной беседе указывают, о каком человеке/предмете идет речь: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en-US" sz="2400" spc="-1" strike="noStrike">
                <a:solidFill>
                  <a:srgbClr val="04053a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The clause </a:t>
            </a:r>
            <a:r>
              <a:rPr b="0" lang="en-US" sz="2400" spc="-1" strike="noStrike">
                <a:solidFill>
                  <a:srgbClr val="a60f01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who plays the piano</a:t>
            </a:r>
            <a:r>
              <a:rPr b="0" lang="en-US" sz="2400" spc="-1" strike="noStrike">
                <a:solidFill>
                  <a:srgbClr val="04053a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tells us which girl Melanie means.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en-US" sz="2400" spc="-1" strike="noStrike">
                <a:solidFill>
                  <a:srgbClr val="04053a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The clause </a:t>
            </a:r>
            <a:r>
              <a:rPr b="0" lang="en-US" sz="2400" spc="-1" strike="noStrike">
                <a:solidFill>
                  <a:srgbClr val="a60f01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that</a:t>
            </a:r>
            <a:r>
              <a:rPr b="0" lang="en-US" sz="2400" spc="-1" strike="noStrike">
                <a:solidFill>
                  <a:srgbClr val="04053a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</a:t>
            </a:r>
            <a:r>
              <a:rPr b="0" lang="en-US" sz="2400" spc="-1" strike="noStrike">
                <a:solidFill>
                  <a:srgbClr val="a60f01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sells very expensive clothes</a:t>
            </a:r>
            <a:r>
              <a:rPr b="0" lang="en-US" sz="2400" spc="-1" strike="noStrike">
                <a:solidFill>
                  <a:srgbClr val="04053a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tells us which shop Emma means.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Придаточные определительные обычно вводятся местоимениями: </a:t>
            </a:r>
            <a:r>
              <a:rPr b="0" lang="en-US" sz="24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who, which </a:t>
            </a:r>
            <a:r>
              <a:rPr b="0" lang="en-US" sz="2400" spc="-1" strike="noStrike">
                <a:solidFill>
                  <a:srgbClr val="04053a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и</a:t>
            </a:r>
            <a:r>
              <a:rPr b="0" lang="en-US" sz="24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that.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457200" y="274680"/>
            <a:ext cx="8229240" cy="850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WH0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457200" y="1125360"/>
            <a:ext cx="8229240" cy="500040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>
              <a:lnSpc>
                <a:spcPct val="150000"/>
              </a:lnSpc>
            </a:pPr>
            <a:r>
              <a:rPr b="0" lang="en-US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Местоимение, которое указывает на одушевленный предмет: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50000"/>
              </a:lnSpc>
            </a:pPr>
            <a:r>
              <a:rPr b="0" lang="en-US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       </a:t>
            </a:r>
            <a:r>
              <a:rPr b="0" lang="en-US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e.g. The woman </a:t>
            </a:r>
            <a:r>
              <a:rPr b="0" lang="en-US" sz="24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who</a:t>
            </a:r>
            <a:r>
              <a:rPr b="0" lang="en-US" sz="2400" spc="-1" strike="noStrike">
                <a:solidFill>
                  <a:srgbClr val="04053a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</a:t>
            </a:r>
            <a:r>
              <a:rPr b="0" lang="en-US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lived here before us is a romantic novelist.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5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en-US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Также можно использовать местоимение that, особенно в разговорном языке: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en-US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e.g. This is the girl </a:t>
            </a:r>
            <a:r>
              <a:rPr b="0" lang="en-US" sz="24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that</a:t>
            </a:r>
            <a:r>
              <a:rPr b="0" lang="en-US" sz="2400" spc="-1" strike="noStrike">
                <a:solidFill>
                  <a:srgbClr val="04053a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</a:t>
            </a:r>
            <a:r>
              <a:rPr b="0" lang="en-US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has eaten all the biscuits.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468360" y="404640"/>
            <a:ext cx="8229240" cy="632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THAT/WHICH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68360" y="1413000"/>
            <a:ext cx="8229240" cy="49287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>
              <a:lnSpc>
                <a:spcPct val="150000"/>
              </a:lnSpc>
            </a:pPr>
            <a:r>
              <a:rPr b="0" lang="en-US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Местоимения </a:t>
            </a:r>
            <a:r>
              <a:rPr b="0" lang="en-US" sz="24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that</a:t>
            </a:r>
            <a:r>
              <a:rPr b="0" lang="en-US" sz="2400" spc="-1" strike="noStrike">
                <a:solidFill>
                  <a:srgbClr val="04053a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</a:t>
            </a:r>
            <a:r>
              <a:rPr b="0" lang="en-US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&amp;</a:t>
            </a:r>
            <a:r>
              <a:rPr b="0" lang="en-US" sz="2400" spc="-1" strike="noStrike">
                <a:solidFill>
                  <a:srgbClr val="04053a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</a:t>
            </a:r>
            <a:r>
              <a:rPr b="0" lang="en-US" sz="24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which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относятся к неодушевленным предметам. </a:t>
            </a:r>
            <a:r>
              <a:rPr b="0" lang="en-US" sz="24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That</a:t>
            </a:r>
            <a:r>
              <a:rPr b="0" lang="en-US" sz="2400" spc="-1" strike="noStrike">
                <a:solidFill>
                  <a:srgbClr val="04053a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используется</a:t>
            </a:r>
            <a:r>
              <a:rPr b="0" lang="en-US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</a:t>
            </a:r>
            <a:r>
              <a:rPr b="0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чаще</a:t>
            </a:r>
            <a:r>
              <a:rPr b="0" lang="en-US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, чем </a:t>
            </a:r>
            <a:r>
              <a:rPr b="0" lang="en-US" sz="24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which</a:t>
            </a:r>
            <a:r>
              <a:rPr b="0" lang="en-US" sz="2400" spc="-1" strike="noStrike">
                <a:solidFill>
                  <a:srgbClr val="04053a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,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особенно в разговорном языке.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50000"/>
              </a:lnSpc>
            </a:pPr>
            <a:r>
              <a:rPr b="0" lang="en-US" sz="2400" spc="-1" strike="noStrike">
                <a:solidFill>
                  <a:srgbClr val="04053a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    </a:t>
            </a:r>
            <a:r>
              <a:rPr b="0" lang="en-US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e.g. The car </a:t>
            </a:r>
            <a:r>
              <a:rPr b="0" lang="en-US" sz="24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that</a:t>
            </a:r>
            <a:r>
              <a:rPr b="0" lang="en-US" sz="2400" spc="-1" strike="noStrike">
                <a:solidFill>
                  <a:srgbClr val="04053a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</a:t>
            </a:r>
            <a:r>
              <a:rPr b="0" lang="en-US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won the race looked very futuristic.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50000"/>
              </a:lnSpc>
              <a:buClr>
                <a:srgbClr val="333399"/>
              </a:buClr>
              <a:buFont typeface="Symbol" charset="2"/>
              <a:buChar char=""/>
            </a:pPr>
            <a:r>
              <a:rPr b="0" lang="en-US" sz="24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Which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более литературно.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50000"/>
              </a:lnSpc>
            </a:pPr>
            <a:r>
              <a:rPr b="0" lang="en-US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     </a:t>
            </a:r>
            <a:r>
              <a:rPr b="0" lang="en-US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e.g. All cells contain DNA </a:t>
            </a:r>
            <a:r>
              <a:rPr b="0" lang="en-US" sz="24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which</a:t>
            </a:r>
            <a:r>
              <a:rPr b="0" lang="en-US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holds genetic information.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811</Template>
  <TotalTime>326</TotalTime>
  <Application>LibreOffice/5.2.1.2$Windows_x86 LibreOffice_project/31dd62db80d4e60af04904455ec9c9219178d620</Application>
  <Words>503</Words>
  <Paragraphs>57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2010-12-19T07:40:26Z</dcterms:created>
  <dc:creator>My PC</dc:creator>
  <dc:description/>
  <dc:language>ru-RU</dc:language>
  <cp:lastModifiedBy/>
  <dcterms:modified xsi:type="dcterms:W3CDTF">2018-02-07T10:39:19Z</dcterms:modified>
  <cp:revision>33</cp:revision>
  <dc:subject/>
  <dc:title>Relative clauses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14</vt:i4>
  </property>
</Properties>
</file>