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8"/>
  </p:notesMasterIdLst>
  <p:sldIdLst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>
      <p:cViewPr varScale="1">
        <p:scale>
          <a:sx n="75" d="100"/>
          <a:sy n="75" d="100"/>
        </p:scale>
        <p:origin x="-123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B4D30BD-718B-4D46-9E7A-6AB195AFAD68}" type="datetimeFigureOut">
              <a:rPr lang="en-US"/>
              <a:pPr>
                <a:defRPr/>
              </a:pPr>
              <a:t>11/12/2017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  <a:endParaRPr lang="en-US" noProof="0"/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8EFC597-0BA9-401F-A6A5-B326C78A04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18839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84ECD0E5-4640-41A2-AAE3-A9AB0214BE6C}" type="slidenum">
              <a:rPr lang="ru-RU">
                <a:solidFill>
                  <a:srgbClr val="000000"/>
                </a:solidFill>
                <a:latin typeface="Calibri" pitchFamily="34" charset="0"/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1</a:t>
            </a:fld>
            <a:endParaRPr lang="ru-RU">
              <a:solidFill>
                <a:srgbClr val="000000"/>
              </a:solidFill>
              <a:latin typeface="Calibri" pitchFamily="34" charset="0"/>
              <a:ea typeface="Century Gothic" pitchFamily="34" charset="0"/>
              <a:cs typeface="Century Gothic" pitchFamily="34" charset="0"/>
              <a:sym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9606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1" y="4834785"/>
            <a:ext cx="7696200" cy="11647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085" y="2833914"/>
            <a:ext cx="7772400" cy="20574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1401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609600"/>
          </a:xfrm>
          <a:prstGeom prst="rect">
            <a:avLst/>
          </a:prstGeom>
        </p:spPr>
        <p:txBody>
          <a:bodyPr/>
          <a:lstStyle>
            <a:lvl1pPr algn="l"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486400"/>
            <a:ext cx="5486400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9EEC4-4083-4D6F-92FD-0AF9CEF647AC}" type="datetimeFigureOut">
              <a:rPr lang="en-US"/>
              <a:pPr>
                <a:defRPr/>
              </a:pPr>
              <a:t>11/12/2017</a:t>
            </a:fld>
            <a:endParaRPr lang="en-US"/>
          </a:p>
        </p:txBody>
      </p:sp>
      <p:sp>
        <p:nvSpPr>
          <p:cNvPr id="6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2EF67-8E6D-46AD-941F-0C9F8F508D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145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2"/>
            <a:ext cx="8229600" cy="42973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Rectang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3FEAF-86BC-4F25-9339-C66C64C43B16}" type="datetimeFigureOut">
              <a:rPr lang="en-US"/>
              <a:pPr>
                <a:defRPr/>
              </a:pPr>
              <a:t>11/12/2017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204E7-DE49-4CC4-BF92-5EB3C6464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46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accent4">
                <a:alpha val="82000"/>
              </a:schemeClr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Round Diagonal Corner Rectangle 5"/>
            <p:cNvSpPr/>
            <p:nvPr/>
          </p:nvSpPr>
          <p:spPr>
            <a:xfrm flipH="1">
              <a:off x="455613" y="457200"/>
              <a:ext cx="8229600" cy="5943600"/>
            </a:xfrm>
            <a:prstGeom prst="round2DiagRect">
              <a:avLst>
                <a:gd name="adj1" fmla="val 16667"/>
                <a:gd name="adj2" fmla="val 0"/>
              </a:avLst>
            </a:prstGeom>
            <a:solidFill>
              <a:schemeClr val="bg1">
                <a:alpha val="81000"/>
              </a:schemeClr>
            </a:solidFill>
            <a:ln w="28575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1479550"/>
              <a:ext cx="9144000" cy="3168650"/>
            </a:xfrm>
            <a:prstGeom prst="rect">
              <a:avLst/>
            </a:prstGeom>
            <a:solidFill>
              <a:schemeClr val="accent4">
                <a:alpha val="90000"/>
              </a:schemeClr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4829" y="4953000"/>
            <a:ext cx="7776255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722085" y="2833914"/>
            <a:ext cx="7772400" cy="20574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3154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1"/>
            <a:ext cx="4038600" cy="42973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1"/>
            <a:ext cx="4038600" cy="42973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457200" y="576942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6B790-0D9F-4517-A602-C2919D07F9EE}" type="datetimeFigureOut">
              <a:rPr lang="en-US"/>
              <a:pPr>
                <a:defRPr/>
              </a:pPr>
              <a:t>11/12/2017</a:t>
            </a:fld>
            <a:endParaRPr lang="en-US"/>
          </a:p>
        </p:txBody>
      </p:sp>
      <p:sp>
        <p:nvSpPr>
          <p:cNvPr id="6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21A96-4107-4ABD-B8A0-4EAE18BAA1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4691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4040188" cy="457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62200"/>
            <a:ext cx="4040188" cy="37639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828800"/>
            <a:ext cx="4041775" cy="457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362200"/>
            <a:ext cx="4041775" cy="37639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457200" y="576942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BE34F-3806-4763-AF96-4908BFD5463F}" type="datetimeFigureOut">
              <a:rPr lang="en-US"/>
              <a:pPr>
                <a:defRPr/>
              </a:pPr>
              <a:t>11/12/2017</a:t>
            </a:fld>
            <a:endParaRPr lang="en-US"/>
          </a:p>
        </p:txBody>
      </p:sp>
      <p:sp>
        <p:nvSpPr>
          <p:cNvPr id="8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35FC3-67BD-4CFB-B6E1-F83B68686B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1163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576942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F573F-623F-43F7-A95B-5BD6BDA59EE8}" type="datetimeFigureOut">
              <a:rPr lang="en-US"/>
              <a:pPr>
                <a:defRPr/>
              </a:pPr>
              <a:t>11/12/2017</a:t>
            </a:fld>
            <a:endParaRPr lang="en-US"/>
          </a:p>
        </p:txBody>
      </p:sp>
      <p:sp>
        <p:nvSpPr>
          <p:cNvPr id="4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60A2F-9570-4D3E-B992-405D9C8142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565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rtific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1371600" y="6019800"/>
            <a:ext cx="6934200" cy="1588"/>
          </a:xfrm>
          <a:prstGeom prst="line">
            <a:avLst/>
          </a:prstGeom>
          <a:ln w="9525" cap="rnd" cmpd="sng" algn="ctr">
            <a:solidFill>
              <a:schemeClr val="accent4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Placeholder 29"/>
          <p:cNvSpPr>
            <a:spLocks noGrp="1"/>
          </p:cNvSpPr>
          <p:nvPr>
            <p:ph type="body" idx="12"/>
          </p:nvPr>
        </p:nvSpPr>
        <p:spPr>
          <a:xfrm>
            <a:off x="729116" y="3095625"/>
            <a:ext cx="7805284" cy="1781175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7" name="Title 26"/>
          <p:cNvSpPr>
            <a:spLocks noGrp="1"/>
          </p:cNvSpPr>
          <p:nvPr>
            <p:ph type="ctrTitle"/>
          </p:nvPr>
        </p:nvSpPr>
        <p:spPr>
          <a:xfrm>
            <a:off x="733425" y="1295399"/>
            <a:ext cx="7772400" cy="88582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4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idx="10"/>
          </p:nvPr>
        </p:nvSpPr>
        <p:spPr>
          <a:xfrm>
            <a:off x="1295400" y="4898571"/>
            <a:ext cx="7195684" cy="28302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idx="11"/>
          </p:nvPr>
        </p:nvSpPr>
        <p:spPr>
          <a:xfrm>
            <a:off x="1295400" y="485775"/>
            <a:ext cx="7195684" cy="6381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idx="13"/>
          </p:nvPr>
        </p:nvSpPr>
        <p:spPr>
          <a:xfrm>
            <a:off x="1295400" y="5181600"/>
            <a:ext cx="7195684" cy="28302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idx="14"/>
          </p:nvPr>
        </p:nvSpPr>
        <p:spPr>
          <a:xfrm>
            <a:off x="1295400" y="5470071"/>
            <a:ext cx="7195684" cy="28302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15"/>
          </p:nvPr>
        </p:nvSpPr>
        <p:spPr>
          <a:xfrm>
            <a:off x="1295400" y="6019800"/>
            <a:ext cx="7195684" cy="28302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2797429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575434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09600"/>
            <a:ext cx="3008313" cy="1045935"/>
          </a:xfrm>
          <a:prstGeom prst="rect">
            <a:avLst/>
          </a:prstGeom>
        </p:spPr>
        <p:txBody>
          <a:bodyPr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752601"/>
            <a:ext cx="5111750" cy="43735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752600"/>
            <a:ext cx="3008313" cy="43735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E6708-3C74-4948-8E3D-2CF03B0E0579}" type="datetimeFigureOut">
              <a:rPr lang="en-US"/>
              <a:pPr>
                <a:defRPr/>
              </a:pPr>
              <a:t>11/12/2017</a:t>
            </a:fld>
            <a:endParaRPr lang="en-US"/>
          </a:p>
        </p:txBody>
      </p:sp>
      <p:sp>
        <p:nvSpPr>
          <p:cNvPr id="6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A429A-1B39-41A8-BE47-81E0293582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8491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23" name="Rectangle 22"/>
            <p:cNvSpPr/>
            <p:nvPr/>
          </p:nvSpPr>
          <p:spPr>
            <a:xfrm>
              <a:off x="0" y="0"/>
              <a:ext cx="9144000" cy="1993900"/>
            </a:xfrm>
            <a:prstGeom prst="rect">
              <a:avLst/>
            </a:prstGeom>
            <a:solidFill>
              <a:schemeClr val="accent4">
                <a:alpha val="82000"/>
              </a:schemeClr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0" y="4648200"/>
              <a:ext cx="9144000" cy="2209800"/>
            </a:xfrm>
            <a:prstGeom prst="rect">
              <a:avLst/>
            </a:prstGeom>
            <a:solidFill>
              <a:schemeClr val="accent4">
                <a:alpha val="82000"/>
              </a:schemeClr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Round Diagonal Corner Rectangle 24"/>
            <p:cNvSpPr/>
            <p:nvPr/>
          </p:nvSpPr>
          <p:spPr>
            <a:xfrm flipH="1">
              <a:off x="455613" y="457200"/>
              <a:ext cx="8229600" cy="5943600"/>
            </a:xfrm>
            <a:prstGeom prst="round2DiagRect">
              <a:avLst>
                <a:gd name="adj1" fmla="val 16667"/>
                <a:gd name="adj2" fmla="val 0"/>
              </a:avLst>
            </a:prstGeom>
            <a:solidFill>
              <a:schemeClr val="bg1">
                <a:alpha val="81000"/>
              </a:schemeClr>
            </a:solidFill>
            <a:ln w="28575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0" y="1028700"/>
              <a:ext cx="9144000" cy="1033463"/>
            </a:xfrm>
            <a:prstGeom prst="rect">
              <a:avLst/>
            </a:prstGeom>
            <a:solidFill>
              <a:schemeClr val="accent3">
                <a:alpha val="75000"/>
              </a:schemeClr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1027" name="Group 15"/>
          <p:cNvGrpSpPr>
            <a:grpSpLocks/>
          </p:cNvGrpSpPr>
          <p:nvPr/>
        </p:nvGrpSpPr>
        <p:grpSpPr bwMode="auto">
          <a:xfrm>
            <a:off x="246063" y="3444875"/>
            <a:ext cx="381000" cy="1387475"/>
            <a:chOff x="245390" y="3444498"/>
            <a:chExt cx="381000" cy="1387098"/>
          </a:xfrm>
        </p:grpSpPr>
        <p:sp>
          <p:nvSpPr>
            <p:cNvPr id="28" name="Oval 27"/>
            <p:cNvSpPr/>
            <p:nvPr/>
          </p:nvSpPr>
          <p:spPr>
            <a:xfrm>
              <a:off x="245390" y="4450700"/>
              <a:ext cx="381000" cy="380896"/>
            </a:xfrm>
            <a:prstGeom prst="ellipse">
              <a:avLst/>
            </a:prstGeom>
            <a:solidFill>
              <a:schemeClr val="accent3"/>
            </a:solidFill>
            <a:ln w="25400" cap="rnd" cmpd="sng" algn="ctr">
              <a:solidFill>
                <a:schemeClr val="bg1"/>
              </a:solidFill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245390" y="3947599"/>
              <a:ext cx="381000" cy="380896"/>
            </a:xfrm>
            <a:prstGeom prst="ellipse">
              <a:avLst/>
            </a:prstGeom>
            <a:solidFill>
              <a:schemeClr val="tx1"/>
            </a:solidFill>
            <a:ln w="25400" cap="rnd" cmpd="sng" algn="ctr">
              <a:solidFill>
                <a:schemeClr val="bg1"/>
              </a:solidFill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245390" y="3444498"/>
              <a:ext cx="381000" cy="380896"/>
            </a:xfrm>
            <a:prstGeom prst="ellipse">
              <a:avLst/>
            </a:prstGeom>
            <a:solidFill>
              <a:schemeClr val="accent4"/>
            </a:solidFill>
            <a:ln w="25400" cap="rnd" cmpd="sng" algn="ctr">
              <a:solidFill>
                <a:schemeClr val="bg1"/>
              </a:solidFill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57626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Text Placeholder 9"/>
          <p:cNvSpPr>
            <a:spLocks noGrp="1"/>
          </p:cNvSpPr>
          <p:nvPr>
            <p:ph type="body" idx="1"/>
          </p:nvPr>
        </p:nvSpPr>
        <p:spPr bwMode="auto">
          <a:xfrm>
            <a:off x="457200" y="1828800"/>
            <a:ext cx="8229600" cy="429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44475"/>
          </a:xfrm>
          <a:prstGeom prst="rect">
            <a:avLst/>
          </a:prstGeom>
        </p:spPr>
        <p:txBody>
          <a:bodyPr vert="horz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166320C-8F05-40BB-A386-E3779A0B6CCE}" type="datetimeFigureOut">
              <a:rPr lang="en-US"/>
              <a:pPr>
                <a:defRPr/>
              </a:pPr>
              <a:t>11/12/2017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3"/>
          </p:nvPr>
        </p:nvSpPr>
        <p:spPr>
          <a:xfrm>
            <a:off x="3124200" y="6477000"/>
            <a:ext cx="2895600" cy="244475"/>
          </a:xfrm>
          <a:prstGeom prst="rect">
            <a:avLst/>
          </a:prstGeom>
        </p:spPr>
        <p:txBody>
          <a:bodyPr vert="horz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4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 vert="horz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5D544ED-C0C5-4E04-AC4E-390968AA35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63" r:id="rId2"/>
    <p:sldLayoutId id="2147483670" r:id="rId3"/>
    <p:sldLayoutId id="2147483664" r:id="rId4"/>
    <p:sldLayoutId id="2147483665" r:id="rId5"/>
    <p:sldLayoutId id="2147483666" r:id="rId6"/>
    <p:sldLayoutId id="2147483671" r:id="rId7"/>
    <p:sldLayoutId id="2147483672" r:id="rId8"/>
    <p:sldLayoutId id="2147483667" r:id="rId9"/>
    <p:sldLayoutId id="2147483668" r:id="rId10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60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bg1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bg1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bg1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bg1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bg1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bg1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bg1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2"/>
          <p:cNvSpPr>
            <a:spLocks noGrp="1"/>
          </p:cNvSpPr>
          <p:nvPr>
            <p:ph type="ctrTitle"/>
          </p:nvPr>
        </p:nvSpPr>
        <p:spPr>
          <a:xfrm rot="20693813">
            <a:off x="895390" y="1757811"/>
            <a:ext cx="8121046" cy="2149780"/>
          </a:xfrm>
        </p:spPr>
        <p:txBody>
          <a:bodyPr>
            <a:noAutofit/>
          </a:bodyPr>
          <a:lstStyle/>
          <a:p>
            <a:r>
              <a:rPr lang="en-US" sz="9600" b="1" i="1" dirty="0" smtClean="0">
                <a:solidFill>
                  <a:schemeClr val="accent4"/>
                </a:solidFill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Modal verbs</a:t>
            </a:r>
            <a:endParaRPr lang="ru-RU" sz="9600" b="1" i="1" dirty="0" smtClean="0">
              <a:solidFill>
                <a:schemeClr val="accent4"/>
              </a:solidFill>
              <a:ea typeface="Century Gothic" pitchFamily="34" charset="0"/>
              <a:cs typeface="Century Gothic" pitchFamily="34" charset="0"/>
              <a:sym typeface="Century Gothic" pitchFamily="34" charset="0"/>
            </a:endParaRPr>
          </a:p>
        </p:txBody>
      </p:sp>
      <p:sp>
        <p:nvSpPr>
          <p:cNvPr id="6149" name="Text Placeholder 4"/>
          <p:cNvSpPr>
            <a:spLocks noGrp="1"/>
          </p:cNvSpPr>
          <p:nvPr>
            <p:ph type="body" idx="11"/>
          </p:nvPr>
        </p:nvSpPr>
        <p:spPr>
          <a:xfrm>
            <a:off x="1295400" y="485775"/>
            <a:ext cx="7196138" cy="638175"/>
          </a:xfrm>
        </p:spPr>
        <p:txBody>
          <a:bodyPr/>
          <a:lstStyle/>
          <a:p>
            <a:pPr algn="ctr">
              <a:buFont typeface="Century Gothic" pitchFamily="34" charset="0"/>
              <a:buNone/>
            </a:pPr>
            <a:endParaRPr lang="ru-RU" sz="2400" b="1" i="1" dirty="0" smtClean="0">
              <a:solidFill>
                <a:srgbClr val="000000"/>
              </a:solidFill>
              <a:latin typeface="AnastasiaScript" panose="02000505070000020002" pitchFamily="2" charset="0"/>
              <a:ea typeface="Century Gothic" pitchFamily="34" charset="0"/>
              <a:cs typeface="Century Gothic" pitchFamily="34" charset="0"/>
              <a:sym typeface="Century Gothic" pitchFamily="34" charset="0"/>
            </a:endParaRPr>
          </a:p>
        </p:txBody>
      </p:sp>
      <p:sp>
        <p:nvSpPr>
          <p:cNvPr id="6151" name="Text Placeholder 6"/>
          <p:cNvSpPr>
            <a:spLocks noGrp="1"/>
          </p:cNvSpPr>
          <p:nvPr>
            <p:ph type="body" idx="14"/>
          </p:nvPr>
        </p:nvSpPr>
        <p:spPr>
          <a:xfrm>
            <a:off x="1295400" y="5470525"/>
            <a:ext cx="7196138" cy="282575"/>
          </a:xfrm>
        </p:spPr>
        <p:txBody>
          <a:bodyPr/>
          <a:lstStyle/>
          <a:p>
            <a:pPr>
              <a:buFont typeface="Century Gothic" pitchFamily="34" charset="0"/>
              <a:buNone/>
            </a:pPr>
            <a:endParaRPr lang="ru-RU" sz="4000" b="1" dirty="0" smtClean="0">
              <a:solidFill>
                <a:srgbClr val="000000"/>
              </a:solidFill>
              <a:latin typeface="AnastasiaScript" panose="02000505070000020002" pitchFamily="2" charset="0"/>
              <a:ea typeface="Century Gothic" pitchFamily="34" charset="0"/>
              <a:cs typeface="Century Gothic" pitchFamily="34" charset="0"/>
              <a:sym typeface="Century Gothic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457200" y="2060848"/>
            <a:ext cx="4038600" cy="4065316"/>
          </a:xfrm>
        </p:spPr>
        <p:txBody>
          <a:bodyPr/>
          <a:lstStyle/>
          <a:p>
            <a:r>
              <a:rPr lang="en-US" dirty="0" smtClean="0"/>
              <a:t>We couldn’t see much.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648200" y="2060848"/>
            <a:ext cx="4038600" cy="4065316"/>
          </a:xfrm>
        </p:spPr>
        <p:txBody>
          <a:bodyPr/>
          <a:lstStyle/>
          <a:p>
            <a:r>
              <a:rPr lang="ru-RU" dirty="0" smtClean="0"/>
              <a:t>Используется в прошедшем времени, когда не удалось или не было возможности осуществить действие в прошлом.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692696"/>
            <a:ext cx="8795320" cy="1368152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Could not (couldn’t) </a:t>
            </a: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 удалось, не смог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8776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457200" y="2060848"/>
            <a:ext cx="4038600" cy="4065316"/>
          </a:xfrm>
        </p:spPr>
        <p:txBody>
          <a:bodyPr/>
          <a:lstStyle/>
          <a:p>
            <a:r>
              <a:rPr lang="en-US" dirty="0" smtClean="0"/>
              <a:t>I’ll be able to go to London next year.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648200" y="2060848"/>
            <a:ext cx="4038600" cy="4065316"/>
          </a:xfrm>
        </p:spPr>
        <p:txBody>
          <a:bodyPr/>
          <a:lstStyle/>
          <a:p>
            <a:r>
              <a:rPr lang="ru-RU" dirty="0" smtClean="0"/>
              <a:t>Используется в будущем времени для выражения возможности что-либо сделать.</a:t>
            </a:r>
            <a:endParaRPr lang="en-US" dirty="0" smtClean="0"/>
          </a:p>
          <a:p>
            <a:r>
              <a:rPr lang="ru-RU" dirty="0" smtClean="0"/>
              <a:t>Переводится как смогу, буду иметь возможность.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576942"/>
            <a:ext cx="8229600" cy="1483906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 able to/ will (‘ll) be able to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37805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457200" y="2060848"/>
            <a:ext cx="4038600" cy="4065316"/>
          </a:xfrm>
        </p:spPr>
        <p:txBody>
          <a:bodyPr/>
          <a:lstStyle/>
          <a:p>
            <a:r>
              <a:rPr lang="en-US" dirty="0" smtClean="0"/>
              <a:t>I won’t be able to visit you next weekend.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648200" y="2060848"/>
            <a:ext cx="4038600" cy="4065316"/>
          </a:xfrm>
        </p:spPr>
        <p:txBody>
          <a:bodyPr/>
          <a:lstStyle/>
          <a:p>
            <a:r>
              <a:rPr lang="ru-RU" sz="2400" dirty="0" smtClean="0"/>
              <a:t>Используется, когда мы уверены в том, что не сможем сделать действие в будущем.</a:t>
            </a:r>
          </a:p>
          <a:p>
            <a:r>
              <a:rPr lang="ru-RU" sz="2400" dirty="0" smtClean="0"/>
              <a:t>Переводится </a:t>
            </a:r>
            <a:r>
              <a:rPr lang="ru-RU" sz="2400" b="1" dirty="0" smtClean="0"/>
              <a:t>не смогу, не буду иметь возможность.</a:t>
            </a:r>
            <a:endParaRPr lang="ru-RU" sz="2400" b="1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576942"/>
            <a:ext cx="8229600" cy="1411898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Will not (won’t)be able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94617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457200" y="2060848"/>
            <a:ext cx="4038600" cy="4065316"/>
          </a:xfrm>
        </p:spPr>
        <p:txBody>
          <a:bodyPr/>
          <a:lstStyle/>
          <a:p>
            <a:r>
              <a:rPr lang="en-US" dirty="0" smtClean="0"/>
              <a:t>I was able to get a visa.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662933" y="2060848"/>
            <a:ext cx="4038600" cy="4297363"/>
          </a:xfrm>
        </p:spPr>
        <p:txBody>
          <a:bodyPr/>
          <a:lstStyle/>
          <a:p>
            <a:r>
              <a:rPr lang="ru-RU" sz="2400" dirty="0" smtClean="0"/>
              <a:t>Используем, когда  мы говорим  о фактически совершившемся действии или о том, что мы имели возможность совершить</a:t>
            </a:r>
            <a:r>
              <a:rPr lang="ru-RU" dirty="0" smtClean="0"/>
              <a:t>.</a:t>
            </a:r>
          </a:p>
          <a:p>
            <a:r>
              <a:rPr lang="ru-RU" sz="2400" dirty="0" smtClean="0"/>
              <a:t>Модальный эквивалент глагола </a:t>
            </a:r>
            <a:r>
              <a:rPr lang="en-US" sz="2400" b="1" dirty="0" smtClean="0"/>
              <a:t>can</a:t>
            </a:r>
            <a:r>
              <a:rPr lang="en-US" sz="2400" dirty="0" smtClean="0"/>
              <a:t> </a:t>
            </a:r>
            <a:r>
              <a:rPr lang="ru-RU" sz="2400" dirty="0" smtClean="0"/>
              <a:t>в прошедшем времени</a:t>
            </a:r>
            <a:endParaRPr lang="ru-RU" sz="24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576942"/>
            <a:ext cx="8229600" cy="1411898"/>
          </a:xfrm>
        </p:spPr>
        <p:txBody>
          <a:bodyPr/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Was/were able to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05418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457200" y="2060848"/>
            <a:ext cx="4038600" cy="4065316"/>
          </a:xfrm>
        </p:spPr>
        <p:txBody>
          <a:bodyPr/>
          <a:lstStyle/>
          <a:p>
            <a:r>
              <a:rPr lang="en-US" dirty="0" smtClean="0"/>
              <a:t>I </a:t>
            </a:r>
            <a:r>
              <a:rPr lang="en-US" b="1" dirty="0" smtClean="0"/>
              <a:t>wasn’t able to </a:t>
            </a:r>
            <a:r>
              <a:rPr lang="en-US" dirty="0" smtClean="0"/>
              <a:t>visit  the Tower.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(я не смог)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 </a:t>
            </a:r>
            <a:r>
              <a:rPr lang="en-US" b="1" dirty="0" smtClean="0"/>
              <a:t>couldn’t</a:t>
            </a:r>
            <a:r>
              <a:rPr lang="en-US" dirty="0" smtClean="0"/>
              <a:t> visit Tower. </a:t>
            </a:r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ru-RU" dirty="0" smtClean="0"/>
              <a:t>мне не удалось)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648200" y="2060848"/>
            <a:ext cx="4038600" cy="4065316"/>
          </a:xfrm>
        </p:spPr>
        <p:txBody>
          <a:bodyPr/>
          <a:lstStyle/>
          <a:p>
            <a:r>
              <a:rPr lang="ru-RU" sz="2400" dirty="0" smtClean="0"/>
              <a:t>Отрицательная форма используется в прошедшем времени, что нам не удалось или у нас не было возможности осуществить действие в прошлом.</a:t>
            </a:r>
          </a:p>
          <a:p>
            <a:r>
              <a:rPr lang="ru-RU" sz="2400" dirty="0" smtClean="0"/>
              <a:t>Может использоваться и </a:t>
            </a:r>
            <a:r>
              <a:rPr lang="en-US" sz="2400" b="1" dirty="0" smtClean="0"/>
              <a:t>couldn’t</a:t>
            </a:r>
            <a:endParaRPr lang="ru-RU" sz="2400" b="1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576942"/>
            <a:ext cx="8229600" cy="1411898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Was/were not able to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1514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21252155">
            <a:off x="1361027" y="2425767"/>
            <a:ext cx="6223013" cy="3475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78616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Текст 14"/>
          <p:cNvSpPr>
            <a:spLocks noGrp="1"/>
          </p:cNvSpPr>
          <p:nvPr>
            <p:ph type="body" idx="1"/>
          </p:nvPr>
        </p:nvSpPr>
        <p:spPr>
          <a:xfrm>
            <a:off x="714829" y="4653136"/>
            <a:ext cx="8105643" cy="1214264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  <a:latin typeface="Algerian" panose="04020705040A02060702" pitchFamily="82" charset="0"/>
              </a:rPr>
              <a:t>Must, should/ought to, need, could, be able to.</a:t>
            </a:r>
            <a:endParaRPr lang="ru-RU" sz="3600" dirty="0">
              <a:solidFill>
                <a:schemeClr val="accent2"/>
              </a:solidFill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722085" y="1844824"/>
            <a:ext cx="7772400" cy="2376264"/>
          </a:xfrm>
        </p:spPr>
        <p:txBody>
          <a:bodyPr/>
          <a:lstStyle/>
          <a:p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Модальные глаголы- это особый тип вспомогательных глаголов, которые выражают  различные отношения, суждения, намерения, долженствования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3189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type="body" idx="1"/>
          </p:nvPr>
        </p:nvSpPr>
        <p:spPr>
          <a:xfrm>
            <a:off x="714829" y="1628800"/>
            <a:ext cx="7776255" cy="2952328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 </a:t>
            </a:r>
            <a:r>
              <a:rPr lang="ru-RU" sz="2400" dirty="0" smtClean="0"/>
              <a:t>Модальные глаголы не имеют окончания </a:t>
            </a:r>
            <a:r>
              <a:rPr lang="ru-RU" sz="2400" b="1" dirty="0" smtClean="0"/>
              <a:t>– </a:t>
            </a:r>
            <a:r>
              <a:rPr lang="en-US" sz="2400" b="1" dirty="0" err="1" smtClean="0"/>
              <a:t>es</a:t>
            </a:r>
            <a:r>
              <a:rPr lang="en-US" sz="2400" b="1" dirty="0" smtClean="0"/>
              <a:t> </a:t>
            </a:r>
            <a:r>
              <a:rPr lang="ru-RU" sz="2400" dirty="0" smtClean="0"/>
              <a:t>или </a:t>
            </a:r>
            <a:r>
              <a:rPr lang="en-US" sz="2400" dirty="0" smtClean="0"/>
              <a:t> </a:t>
            </a:r>
            <a:r>
              <a:rPr lang="en-US" sz="2400" b="1" dirty="0" smtClean="0"/>
              <a:t>-e</a:t>
            </a:r>
            <a:r>
              <a:rPr lang="ru-RU" sz="2400" dirty="0" smtClean="0"/>
              <a:t> в 3-м лице </a:t>
            </a:r>
            <a:r>
              <a:rPr lang="ru-RU" sz="2400" dirty="0" err="1" smtClean="0"/>
              <a:t>ед.ч</a:t>
            </a:r>
            <a:r>
              <a:rPr lang="ru-RU" sz="2400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 </a:t>
            </a:r>
            <a:r>
              <a:rPr lang="ru-RU" sz="2400" dirty="0" smtClean="0"/>
              <a:t>После модальных глаголов употребляется неопределенная форма  глаголов без частицы </a:t>
            </a:r>
            <a:r>
              <a:rPr lang="en-US" sz="2400" b="1" dirty="0" smtClean="0"/>
              <a:t>to.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 </a:t>
            </a:r>
            <a:r>
              <a:rPr lang="ru-RU" sz="2400" dirty="0" smtClean="0"/>
              <a:t>Вопросительная и отрицательная  формы образуются без вспомогательного глагола </a:t>
            </a:r>
            <a:r>
              <a:rPr lang="en-US" sz="2400" b="1" dirty="0" smtClean="0"/>
              <a:t>do</a:t>
            </a:r>
            <a:endParaRPr lang="ru-RU" sz="2400" b="1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44413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052736"/>
            <a:ext cx="7056784" cy="987896"/>
          </a:xfrm>
        </p:spPr>
        <p:txBody>
          <a:bodyPr/>
          <a:lstStyle/>
          <a:p>
            <a:r>
              <a:rPr lang="en-US" sz="6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Must  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должен, обязан</a:t>
            </a:r>
            <a:endParaRPr lang="ru-RU" sz="6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81539" y="2040632"/>
            <a:ext cx="5111750" cy="4373563"/>
          </a:xfrm>
        </p:spPr>
        <p:txBody>
          <a:bodyPr/>
          <a:lstStyle/>
          <a:p>
            <a:r>
              <a:rPr lang="ru-RU" dirty="0" smtClean="0"/>
              <a:t>Используется, когда говорим о строгом долженствовании или необходимости что-то делать.</a:t>
            </a:r>
            <a:endParaRPr lang="en-US" dirty="0" smtClean="0"/>
          </a:p>
          <a:p>
            <a:r>
              <a:rPr lang="ru-RU" dirty="0" smtClean="0"/>
              <a:t>Отрицательная форма переводится как </a:t>
            </a:r>
            <a:r>
              <a:rPr lang="ru-RU" b="1" i="1" dirty="0" smtClean="0"/>
              <a:t>нельзя</a:t>
            </a:r>
            <a:endParaRPr lang="ru-RU" b="1" i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7544" y="2040632"/>
            <a:ext cx="3384376" cy="4085532"/>
          </a:xfrm>
        </p:spPr>
        <p:txBody>
          <a:bodyPr/>
          <a:lstStyle/>
          <a:p>
            <a:r>
              <a:rPr lang="en-US" sz="2400" dirty="0" smtClean="0"/>
              <a:t>You must get a visa.</a:t>
            </a:r>
            <a:endParaRPr lang="ru-RU" sz="2400" dirty="0" smtClean="0"/>
          </a:p>
          <a:p>
            <a:endParaRPr lang="ru-RU" sz="2400" dirty="0"/>
          </a:p>
          <a:p>
            <a:endParaRPr lang="ru-RU" sz="2400" dirty="0" smtClean="0"/>
          </a:p>
          <a:p>
            <a:endParaRPr lang="ru-RU" sz="2400" dirty="0"/>
          </a:p>
          <a:p>
            <a:endParaRPr lang="ru-RU" sz="2400" dirty="0" smtClean="0"/>
          </a:p>
          <a:p>
            <a:endParaRPr lang="ru-RU" sz="2400" dirty="0"/>
          </a:p>
          <a:p>
            <a:r>
              <a:rPr lang="en-US" sz="2400" dirty="0" smtClean="0"/>
              <a:t>You mustn’t take it.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4282665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7920880" cy="1045935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Should/ought to     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следует, необходимо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60848"/>
            <a:ext cx="5111750" cy="4065316"/>
          </a:xfrm>
        </p:spPr>
        <p:txBody>
          <a:bodyPr/>
          <a:lstStyle/>
          <a:p>
            <a:r>
              <a:rPr lang="ru-RU" dirty="0" smtClean="0"/>
              <a:t>Используется для выражения менее строгого долженствования или совета и рекомендации, что необходимо сделать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2060848"/>
            <a:ext cx="3008313" cy="4065316"/>
          </a:xfrm>
        </p:spPr>
        <p:txBody>
          <a:bodyPr/>
          <a:lstStyle/>
          <a:p>
            <a:r>
              <a:rPr lang="en-US" sz="2400" dirty="0" smtClean="0"/>
              <a:t>You should \ought to  read the leaflet.</a:t>
            </a:r>
          </a:p>
          <a:p>
            <a:endParaRPr lang="en-US" sz="2400" dirty="0"/>
          </a:p>
          <a:p>
            <a:r>
              <a:rPr lang="en-US" sz="2400" dirty="0" smtClean="0"/>
              <a:t>You shouldn’t/oughtn’t to take many things.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742919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You must call the doctor.</a:t>
            </a:r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You should call the doctor.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576942"/>
            <a:ext cx="8229600" cy="1339890"/>
          </a:xfrm>
        </p:spPr>
        <p:txBody>
          <a:bodyPr/>
          <a:lstStyle/>
          <a:p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Значение глагола </a:t>
            </a:r>
            <a:r>
              <a:rPr lang="en-US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must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более сильное , чем у глагола </a:t>
            </a:r>
            <a:r>
              <a:rPr lang="en-US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should </a:t>
            </a:r>
            <a:endParaRPr lang="ru-RU" sz="28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8007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sz="half" idx="1"/>
          </p:nvPr>
        </p:nvSpPr>
        <p:spPr>
          <a:xfrm>
            <a:off x="457200" y="2132856"/>
            <a:ext cx="4038600" cy="3993308"/>
          </a:xfrm>
        </p:spPr>
        <p:txBody>
          <a:bodyPr/>
          <a:lstStyle/>
          <a:p>
            <a:r>
              <a:rPr lang="en-US" dirty="0" smtClean="0"/>
              <a:t>You need to have a visa to go abroad.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Must I get a visa?</a:t>
            </a:r>
          </a:p>
          <a:p>
            <a:r>
              <a:rPr lang="en-US" dirty="0" smtClean="0"/>
              <a:t>No, you needn’t. </a:t>
            </a:r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4648200" y="2132856"/>
            <a:ext cx="4038600" cy="3993308"/>
          </a:xfrm>
        </p:spPr>
        <p:txBody>
          <a:bodyPr/>
          <a:lstStyle/>
          <a:p>
            <a:r>
              <a:rPr lang="ru-RU" sz="2000" dirty="0" smtClean="0"/>
              <a:t>Используем когда мы говорим об отсутствии  что-либо делать.</a:t>
            </a:r>
          </a:p>
          <a:p>
            <a:r>
              <a:rPr lang="ru-RU" sz="2000" dirty="0" smtClean="0"/>
              <a:t>Используется как модальный так и смысловой.</a:t>
            </a:r>
          </a:p>
          <a:p>
            <a:r>
              <a:rPr lang="ru-RU" sz="2000" dirty="0" smtClean="0"/>
              <a:t>Не используется в утвердительных предложениях. В этом случае используется смысловой глагол. </a:t>
            </a:r>
            <a:endParaRPr lang="ru-RU" sz="2000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864096"/>
          </a:xfrm>
        </p:spPr>
        <p:txBody>
          <a:bodyPr/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Need     </a:t>
            </a: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нужно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2232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457200" y="2060848"/>
            <a:ext cx="4038600" cy="4065316"/>
          </a:xfrm>
        </p:spPr>
        <p:txBody>
          <a:bodyPr/>
          <a:lstStyle/>
          <a:p>
            <a:r>
              <a:rPr lang="en-US" dirty="0" smtClean="0"/>
              <a:t>We could go for a walk.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648200" y="2060848"/>
            <a:ext cx="4038600" cy="4065316"/>
          </a:xfrm>
        </p:spPr>
        <p:txBody>
          <a:bodyPr/>
          <a:lstStyle/>
          <a:p>
            <a:r>
              <a:rPr lang="ru-RU" dirty="0" smtClean="0"/>
              <a:t>Используется для выражения возможности или способности совершать какое-либо действие в настоящем времени.</a:t>
            </a:r>
          </a:p>
          <a:p>
            <a:r>
              <a:rPr lang="ru-RU" dirty="0" smtClean="0"/>
              <a:t>Переводится как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мог бы.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939336" cy="1008112"/>
          </a:xfrm>
        </p:spPr>
        <p:txBody>
          <a:bodyPr/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Could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мочь, иметь возможность</a:t>
            </a:r>
            <a:endParaRPr lang="ru-RU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8267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457200" y="2060848"/>
            <a:ext cx="4038600" cy="4065316"/>
          </a:xfrm>
        </p:spPr>
        <p:txBody>
          <a:bodyPr/>
          <a:lstStyle/>
          <a:p>
            <a:r>
              <a:rPr lang="en-US" dirty="0" smtClean="0"/>
              <a:t>I could see the film if I have free time.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648200" y="2060848"/>
            <a:ext cx="4038600" cy="4065316"/>
          </a:xfrm>
        </p:spPr>
        <p:txBody>
          <a:bodyPr/>
          <a:lstStyle/>
          <a:p>
            <a:r>
              <a:rPr lang="ru-RU" dirty="0" smtClean="0"/>
              <a:t>Может также использоваться для описания возможности совершать будущие действия при определенных  условиях.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936104"/>
          </a:xfrm>
        </p:spPr>
        <p:txBody>
          <a:bodyPr/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Could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смогу, смог бы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00495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5FD3E76-8DAE-4BD7-BDF5-EB5C6D5784E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Грамота для учащегося</Template>
  <TotalTime>0</TotalTime>
  <Words>474</Words>
  <Application>Microsoft Office PowerPoint</Application>
  <PresentationFormat>Экран (4:3)</PresentationFormat>
  <Paragraphs>65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Modal verbs</vt:lpstr>
      <vt:lpstr>Модальные глаголы- это особый тип вспомогательных глаголов, которые выражают  различные отношения, суждения, намерения, долженствования</vt:lpstr>
      <vt:lpstr>Слайд 3</vt:lpstr>
      <vt:lpstr>  Must   должен, обязан</vt:lpstr>
      <vt:lpstr>Should/ought to     следует, необходимо</vt:lpstr>
      <vt:lpstr>Значение глагола must  более сильное , чем у глагола should </vt:lpstr>
      <vt:lpstr>Need     нужно</vt:lpstr>
      <vt:lpstr>Could   мочь, иметь возможность</vt:lpstr>
      <vt:lpstr>Could  смогу, смог бы</vt:lpstr>
      <vt:lpstr>Could not (couldn’t) не удалось, не смог</vt:lpstr>
      <vt:lpstr>Be able to/ will (‘ll) be able to</vt:lpstr>
      <vt:lpstr>Will not (won’t)be able</vt:lpstr>
      <vt:lpstr>Was/were able to</vt:lpstr>
      <vt:lpstr>Was/were not able to</vt:lpstr>
      <vt:lpstr>Слайд 15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2015-11-11T15:03:07Z</dcterms:created>
  <dcterms:modified xsi:type="dcterms:W3CDTF">2017-11-12T14:29:47Z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TC101641949990</vt:lpwstr>
  </property>
</Properties>
</file>