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25"/>
  </p:notesMasterIdLst>
  <p:sldIdLst>
    <p:sldId id="256" r:id="rId2"/>
    <p:sldId id="274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3" r:id="rId18"/>
    <p:sldId id="275" r:id="rId19"/>
    <p:sldId id="272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37" autoAdjust="0"/>
  </p:normalViewPr>
  <p:slideViewPr>
    <p:cSldViewPr>
      <p:cViewPr varScale="1">
        <p:scale>
          <a:sx n="66" d="100"/>
          <a:sy n="66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277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27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7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ru-RU"/>
          </a:p>
        </p:txBody>
      </p:sp>
      <p:sp>
        <p:nvSpPr>
          <p:cNvPr id="627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0653AAB4-FA57-4D6F-919B-60C0F105413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07E1D-DBA5-4B11-A33B-8013881581C4}" type="slidenum">
              <a:rPr lang="ru-RU"/>
              <a:pPr/>
              <a:t>1</a:t>
            </a:fld>
            <a:endParaRPr lang="ru-RU"/>
          </a:p>
        </p:txBody>
      </p:sp>
      <p:sp>
        <p:nvSpPr>
          <p:cNvPr id="67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31DEB-155F-49DB-A975-7B3E3E11C8D0}" type="slidenum">
              <a:rPr lang="ru-RU"/>
              <a:pPr/>
              <a:t>10</a:t>
            </a:fld>
            <a:endParaRPr lang="ru-RU"/>
          </a:p>
        </p:txBody>
      </p:sp>
      <p:sp>
        <p:nvSpPr>
          <p:cNvPr id="68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362298-A1E0-4675-AED4-B6C55F18DDA9}" type="slidenum">
              <a:rPr lang="ru-RU"/>
              <a:pPr/>
              <a:t>11</a:t>
            </a:fld>
            <a:endParaRPr lang="ru-RU"/>
          </a:p>
        </p:txBody>
      </p:sp>
      <p:sp>
        <p:nvSpPr>
          <p:cNvPr id="69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6EAC4-992E-4535-AB55-DEA275CDA9B5}" type="slidenum">
              <a:rPr lang="ru-RU"/>
              <a:pPr/>
              <a:t>12</a:t>
            </a:fld>
            <a:endParaRPr lang="ru-RU"/>
          </a:p>
        </p:txBody>
      </p:sp>
      <p:sp>
        <p:nvSpPr>
          <p:cNvPr id="69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8C772-32EA-4415-ACFE-D47ACFD51320}" type="slidenum">
              <a:rPr lang="ru-RU"/>
              <a:pPr/>
              <a:t>13</a:t>
            </a:fld>
            <a:endParaRPr lang="ru-RU"/>
          </a:p>
        </p:txBody>
      </p:sp>
      <p:sp>
        <p:nvSpPr>
          <p:cNvPr id="69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FF99E-249D-4AF9-A49D-A93B50EE157D}" type="slidenum">
              <a:rPr lang="ru-RU"/>
              <a:pPr/>
              <a:t>14</a:t>
            </a:fld>
            <a:endParaRPr lang="ru-RU"/>
          </a:p>
        </p:txBody>
      </p:sp>
      <p:sp>
        <p:nvSpPr>
          <p:cNvPr id="69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BE891-00ED-4BC7-87C6-56B461DD3868}" type="slidenum">
              <a:rPr lang="ru-RU"/>
              <a:pPr/>
              <a:t>15</a:t>
            </a:fld>
            <a:endParaRPr lang="ru-RU"/>
          </a:p>
        </p:txBody>
      </p:sp>
      <p:sp>
        <p:nvSpPr>
          <p:cNvPr id="69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7997CE-93DC-499F-9112-33B88A2403B9}" type="slidenum">
              <a:rPr lang="ru-RU"/>
              <a:pPr/>
              <a:t>16</a:t>
            </a:fld>
            <a:endParaRPr lang="ru-RU"/>
          </a:p>
        </p:txBody>
      </p:sp>
      <p:sp>
        <p:nvSpPr>
          <p:cNvPr id="69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06A6E8-6757-4AC8-94D2-B5EE730CA502}" type="slidenum">
              <a:rPr lang="ru-RU"/>
              <a:pPr/>
              <a:t>17</a:t>
            </a:fld>
            <a:endParaRPr lang="ru-RU"/>
          </a:p>
        </p:txBody>
      </p:sp>
      <p:sp>
        <p:nvSpPr>
          <p:cNvPr id="69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72F2C-E5A9-4698-91B4-12C25715D1D4}" type="slidenum">
              <a:rPr lang="ru-RU"/>
              <a:pPr/>
              <a:t>18</a:t>
            </a:fld>
            <a:endParaRPr lang="ru-RU"/>
          </a:p>
        </p:txBody>
      </p:sp>
      <p:sp>
        <p:nvSpPr>
          <p:cNvPr id="69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30473-666B-4C03-AF18-4401265F262C}" type="slidenum">
              <a:rPr lang="ru-RU"/>
              <a:pPr/>
              <a:t>19</a:t>
            </a:fld>
            <a:endParaRPr lang="ru-RU"/>
          </a:p>
        </p:txBody>
      </p:sp>
      <p:sp>
        <p:nvSpPr>
          <p:cNvPr id="70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85C3BF-D9F9-4F0B-963D-DAB7400417D4}" type="slidenum">
              <a:rPr lang="ru-RU"/>
              <a:pPr/>
              <a:t>2</a:t>
            </a:fld>
            <a:endParaRPr lang="ru-RU"/>
          </a:p>
        </p:txBody>
      </p:sp>
      <p:sp>
        <p:nvSpPr>
          <p:cNvPr id="67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C5326-6803-4C0D-A439-F9A1ED9FA3D4}" type="slidenum">
              <a:rPr lang="ru-RU"/>
              <a:pPr/>
              <a:t>20</a:t>
            </a:fld>
            <a:endParaRPr lang="ru-RU"/>
          </a:p>
        </p:txBody>
      </p:sp>
      <p:sp>
        <p:nvSpPr>
          <p:cNvPr id="70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9CE71A-6736-424A-9AA0-CF8D52790C63}" type="slidenum">
              <a:rPr lang="ru-RU"/>
              <a:pPr/>
              <a:t>21</a:t>
            </a:fld>
            <a:endParaRPr lang="ru-RU"/>
          </a:p>
        </p:txBody>
      </p:sp>
      <p:sp>
        <p:nvSpPr>
          <p:cNvPr id="70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B9B1A-0981-4721-AB6D-CF38C4633067}" type="slidenum">
              <a:rPr lang="ru-RU"/>
              <a:pPr/>
              <a:t>3</a:t>
            </a:fld>
            <a:endParaRPr lang="ru-RU"/>
          </a:p>
        </p:txBody>
      </p:sp>
      <p:sp>
        <p:nvSpPr>
          <p:cNvPr id="67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53DEAE-671D-4E21-9E54-7C3A3D911A58}" type="slidenum">
              <a:rPr lang="ru-RU"/>
              <a:pPr/>
              <a:t>4</a:t>
            </a:fld>
            <a:endParaRPr lang="ru-RU"/>
          </a:p>
        </p:txBody>
      </p:sp>
      <p:sp>
        <p:nvSpPr>
          <p:cNvPr id="68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46663-3A47-4A57-B739-6D3453EE6A47}" type="slidenum">
              <a:rPr lang="ru-RU"/>
              <a:pPr/>
              <a:t>5</a:t>
            </a:fld>
            <a:endParaRPr lang="ru-RU"/>
          </a:p>
        </p:txBody>
      </p:sp>
      <p:sp>
        <p:nvSpPr>
          <p:cNvPr id="68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1FFB74-B791-41A9-A050-75E60A6A4C6E}" type="slidenum">
              <a:rPr lang="ru-RU"/>
              <a:pPr/>
              <a:t>6</a:t>
            </a:fld>
            <a:endParaRPr lang="ru-RU"/>
          </a:p>
        </p:txBody>
      </p:sp>
      <p:sp>
        <p:nvSpPr>
          <p:cNvPr id="68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FD9D31-F3EE-468A-A4A7-182765420AC0}" type="slidenum">
              <a:rPr lang="ru-RU"/>
              <a:pPr/>
              <a:t>7</a:t>
            </a:fld>
            <a:endParaRPr lang="ru-RU"/>
          </a:p>
        </p:txBody>
      </p:sp>
      <p:sp>
        <p:nvSpPr>
          <p:cNvPr id="68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E704E-7B9B-4B5B-B54B-498E99724746}" type="slidenum">
              <a:rPr lang="ru-RU"/>
              <a:pPr/>
              <a:t>8</a:t>
            </a:fld>
            <a:endParaRPr lang="ru-RU"/>
          </a:p>
        </p:txBody>
      </p:sp>
      <p:sp>
        <p:nvSpPr>
          <p:cNvPr id="68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DB37C-1834-463A-A7F7-A4DF67797B3C}" type="slidenum">
              <a:rPr lang="ru-RU"/>
              <a:pPr/>
              <a:t>9</a:t>
            </a:fld>
            <a:endParaRPr lang="ru-RU"/>
          </a:p>
        </p:txBody>
      </p:sp>
      <p:sp>
        <p:nvSpPr>
          <p:cNvPr id="68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898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7208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720900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pic>
          <p:nvPicPr>
            <p:cNvPr id="720901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209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09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09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09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09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15C313-7F99-462B-A706-41E40A58E1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5585D-08A4-4DEF-8AC1-0EF0FB3243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A71C3-2AFA-466A-851F-B462C2033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338472C-BA4A-467E-9948-8F2B4456EE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81600" y="16002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81600" y="3924300"/>
            <a:ext cx="38100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F9C62D1-7069-4A22-A030-BF66F2AF19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B9883-4C36-496D-BDF6-9525D43D09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5C121-1702-4918-8B47-923D224C51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10AF0-CAB4-4C68-BFC4-1956941387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EA3FD-A30F-461A-A2B3-0D92E41360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3ACD9-208C-4F7A-BD5B-E6E4E54691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63F27D-8905-4774-93F0-685A65D29F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A300D-AB81-402C-BD73-12EDDBC683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14E2B-DC9D-4DB5-8CE6-4B0F86FD50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2046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874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7198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71987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pic>
          <p:nvPicPr>
            <p:cNvPr id="719877" name="Picture 5"/>
            <p:cNvPicPr>
              <a:picLocks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198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9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98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7198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198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1AECC1F-C60B-4153-86F8-DB49FC5873D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3022600"/>
            <a:ext cx="6934200" cy="769938"/>
          </a:xfrm>
        </p:spPr>
        <p:txBody>
          <a:bodyPr/>
          <a:lstStyle/>
          <a:p>
            <a:r>
              <a:rPr lang="en-US"/>
              <a:t>The Gerund</a:t>
            </a:r>
            <a:endParaRPr lang="ru-RU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600"/>
              <a:t>Герундий</a:t>
            </a:r>
          </a:p>
        </p:txBody>
      </p:sp>
      <p:sp>
        <p:nvSpPr>
          <p:cNvPr id="408576" name="WordArt 0"/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95275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/>
      <p:bldP spid="4085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Обстоятельство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sz="2800"/>
              <a:t>After </a:t>
            </a:r>
            <a:r>
              <a:rPr lang="en-US" sz="2800" u="sng"/>
              <a:t>reading </a:t>
            </a:r>
            <a:r>
              <a:rPr lang="en-US" sz="2800"/>
              <a:t>a text, we wrote a dictation.</a:t>
            </a:r>
            <a:endParaRPr lang="ru-RU" sz="2800"/>
          </a:p>
          <a:p>
            <a:endParaRPr lang="ru-RU" sz="2800"/>
          </a:p>
          <a:p>
            <a:r>
              <a:rPr lang="ru-RU" sz="2800"/>
              <a:t>После того как мы прочитали текст (прочитав текст) мы писали диктант.</a:t>
            </a:r>
          </a:p>
        </p:txBody>
      </p:sp>
      <p:pic>
        <p:nvPicPr>
          <p:cNvPr id="503808" name="Picture 1024" descr="j0234686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65763" y="2508250"/>
            <a:ext cx="3238500" cy="33242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8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88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/>
      <p:bldP spid="4669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066800"/>
            <a:ext cx="3814763" cy="4724400"/>
          </a:xfrm>
        </p:spPr>
        <p:txBody>
          <a:bodyPr/>
          <a:lstStyle/>
          <a:p>
            <a:r>
              <a:rPr lang="ru-RU" sz="3600"/>
              <a:t>Образуется путём прибавления окончания </a:t>
            </a:r>
            <a:r>
              <a:rPr lang="en-US" sz="3600"/>
              <a:t>–ing</a:t>
            </a:r>
            <a:r>
              <a:rPr lang="ru-RU" sz="3600"/>
              <a:t> к неопределённой форме глагола</a:t>
            </a:r>
          </a:p>
          <a:p>
            <a:pPr>
              <a:buFont typeface="Symbol" pitchFamily="18" charset="2"/>
              <a:buNone/>
            </a:pPr>
            <a:r>
              <a:rPr lang="ru-RU" sz="3600"/>
              <a:t>    (инфинитиву)</a:t>
            </a:r>
          </a:p>
        </p:txBody>
      </p:sp>
      <p:pic>
        <p:nvPicPr>
          <p:cNvPr id="485376" name="Picture 1024" descr="j0343349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0" y="2286000"/>
            <a:ext cx="2522538" cy="2397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Правила написания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7696200" cy="4495800"/>
          </a:xfr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>
            <a:solidFill>
              <a:schemeClr val="bg2"/>
            </a:solidFill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chemeClr val="bg2"/>
                </a:solidFill>
              </a:rPr>
              <a:t>Если инфинитив заканчивается на согласную букву, которой предшествует краткий гласный,то согласная буква удваивается: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To run-running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2"/>
                </a:solidFill>
              </a:rPr>
              <a:t>Если инфинитив заканчивается на немую букву – е,эта буква опускается: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>
                <a:solidFill>
                  <a:schemeClr val="bg2"/>
                </a:solidFill>
              </a:rPr>
              <a:t>   </a:t>
            </a:r>
            <a:r>
              <a:rPr lang="en-US" sz="2400">
                <a:solidFill>
                  <a:schemeClr val="bg2"/>
                </a:solidFill>
              </a:rPr>
              <a:t>to come</a:t>
            </a:r>
            <a:r>
              <a:rPr lang="ru-RU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bg2"/>
                </a:solidFill>
              </a:rPr>
              <a:t>- coming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    - </a:t>
            </a:r>
            <a:r>
              <a:rPr lang="ru-RU" sz="2400">
                <a:solidFill>
                  <a:schemeClr val="bg2"/>
                </a:solidFill>
              </a:rPr>
              <a:t>В остальных случаях изменений основы не происходит: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To read</a:t>
            </a:r>
            <a:r>
              <a:rPr lang="ru-RU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bg2"/>
                </a:solidFill>
              </a:rPr>
              <a:t>- reading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To study- studying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ru-RU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/>
              <a:t> </a:t>
            </a:r>
          </a:p>
        </p:txBody>
      </p:sp>
      <p:pic>
        <p:nvPicPr>
          <p:cNvPr id="489480" name="Picture 1032" descr="Babgb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495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Write Gerund form.</a:t>
            </a:r>
            <a:endParaRPr lang="ru-RU" sz="400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sz="3600"/>
              <a:t>To influence,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recite, to play,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study, to enjoy,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run, to begin,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put, to conduct,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sit, to stay.</a:t>
            </a:r>
            <a:endParaRPr lang="ru-RU" sz="3600"/>
          </a:p>
        </p:txBody>
      </p:sp>
      <p:pic>
        <p:nvPicPr>
          <p:cNvPr id="487424" name="Picture 1024" descr="j0078952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2514600"/>
            <a:ext cx="3419475" cy="34623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8" grpId="0"/>
      <p:bldP spid="4700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7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098550"/>
          </a:xfrm>
        </p:spPr>
        <p:txBody>
          <a:bodyPr/>
          <a:lstStyle/>
          <a:p>
            <a:r>
              <a:rPr lang="en-US" sz="4000"/>
              <a:t>Use the words to make the words combinations.</a:t>
            </a:r>
            <a:endParaRPr lang="ru-RU" sz="4000"/>
          </a:p>
        </p:txBody>
      </p:sp>
      <p:sp>
        <p:nvSpPr>
          <p:cNvPr id="47616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1501775" cy="4495800"/>
          </a:xfrm>
        </p:spPr>
        <p:txBody>
          <a:bodyPr/>
          <a:lstStyle/>
          <a:p>
            <a:r>
              <a:rPr lang="en-US"/>
              <a:t>Love</a:t>
            </a:r>
          </a:p>
          <a:p>
            <a:r>
              <a:rPr lang="en-US"/>
              <a:t>Like</a:t>
            </a:r>
          </a:p>
          <a:p>
            <a:r>
              <a:rPr lang="en-US"/>
              <a:t>Enjoy</a:t>
            </a:r>
          </a:p>
          <a:p>
            <a:r>
              <a:rPr lang="en-US"/>
              <a:t>Hate</a:t>
            </a:r>
          </a:p>
          <a:p>
            <a:r>
              <a:rPr lang="en-US"/>
              <a:t>Don`t mind</a:t>
            </a:r>
          </a:p>
          <a:p>
            <a:r>
              <a:rPr lang="en-US"/>
              <a:t>Don`t like</a:t>
            </a:r>
            <a:endParaRPr lang="ru-RU"/>
          </a:p>
        </p:txBody>
      </p:sp>
      <p:sp>
        <p:nvSpPr>
          <p:cNvPr id="47616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995613" y="1600200"/>
            <a:ext cx="5995987" cy="4495800"/>
          </a:xfrm>
        </p:spPr>
        <p:txBody>
          <a:bodyPr/>
          <a:lstStyle/>
          <a:p>
            <a:pPr lvl="1"/>
            <a:r>
              <a:rPr lang="en-US"/>
              <a:t>Playing games</a:t>
            </a:r>
          </a:p>
          <a:p>
            <a:pPr lvl="1"/>
            <a:r>
              <a:rPr lang="en-US"/>
              <a:t>Flying by plain</a:t>
            </a:r>
          </a:p>
          <a:p>
            <a:pPr lvl="1"/>
            <a:r>
              <a:rPr lang="en-US"/>
              <a:t>Reading in bed</a:t>
            </a:r>
          </a:p>
          <a:p>
            <a:pPr lvl="1"/>
            <a:r>
              <a:rPr lang="en-US"/>
              <a:t>Going to cafes</a:t>
            </a:r>
          </a:p>
          <a:p>
            <a:pPr lvl="1"/>
            <a:r>
              <a:rPr lang="en-US"/>
              <a:t>Getting up early</a:t>
            </a:r>
          </a:p>
          <a:p>
            <a:pPr lvl="1"/>
            <a:r>
              <a:rPr lang="en-US"/>
              <a:t>Traveling by bus</a:t>
            </a:r>
          </a:p>
          <a:p>
            <a:pPr lvl="1"/>
            <a:r>
              <a:rPr lang="en-US"/>
              <a:t>Doing exercises</a:t>
            </a:r>
          </a:p>
          <a:p>
            <a:pPr lvl="1"/>
            <a:r>
              <a:rPr lang="en-US"/>
              <a:t>Washing and ironing</a:t>
            </a:r>
          </a:p>
          <a:p>
            <a:pPr lvl="1"/>
            <a:r>
              <a:rPr lang="en-US"/>
              <a:t>Leaning English</a:t>
            </a:r>
          </a:p>
          <a:p>
            <a:pPr lvl="1"/>
            <a:endParaRPr lang="ru-RU"/>
          </a:p>
        </p:txBody>
      </p:sp>
      <p:pic>
        <p:nvPicPr>
          <p:cNvPr id="506893" name="Picture 1037" descr="j02807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447800"/>
            <a:ext cx="224155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utoUpdateAnimBg="0"/>
      <p:bldP spid="476168" grpId="0" uiExpand="1" build="p" autoUpdateAnimBg="0"/>
      <p:bldP spid="476169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Use gerunds formed of the verbs to complete the sentences</a:t>
            </a:r>
            <a:r>
              <a:rPr lang="ru-RU" sz="2800"/>
              <a:t>.</a:t>
            </a:r>
            <a:r>
              <a:rPr lang="ru-RU" sz="2400"/>
              <a:t> </a:t>
            </a:r>
            <a:endParaRPr lang="ru-RU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6408738" cy="4537075"/>
          </a:xfrm>
        </p:spPr>
        <p:txBody>
          <a:bodyPr/>
          <a:lstStyle/>
          <a:p>
            <a:r>
              <a:rPr lang="en-US" sz="2400"/>
              <a:t>1. Stop … so much noise. I am trying to work.</a:t>
            </a:r>
            <a:endParaRPr lang="ru-RU" sz="2400"/>
          </a:p>
          <a:p>
            <a:r>
              <a:rPr lang="en-US" sz="2400"/>
              <a:t>2. What`s that?—It`s a thing for … cricket.</a:t>
            </a:r>
            <a:endParaRPr lang="ru-RU" sz="2400"/>
          </a:p>
          <a:p>
            <a:r>
              <a:rPr lang="en-US" sz="2400"/>
              <a:t>3. When the boy broke his toy, he started … . </a:t>
            </a:r>
            <a:endParaRPr lang="ru-RU" sz="2400"/>
          </a:p>
          <a:p>
            <a:r>
              <a:rPr lang="en-US" sz="2400"/>
              <a:t>4. He tried to give up …, but it was difficult.</a:t>
            </a:r>
            <a:endParaRPr lang="ru-RU" sz="2400"/>
          </a:p>
          <a:p>
            <a:r>
              <a:rPr lang="en-US" sz="2400"/>
              <a:t>5. When it stopped …, we went for a work.</a:t>
            </a:r>
            <a:endParaRPr lang="ru-RU" sz="2400"/>
          </a:p>
          <a:p>
            <a:r>
              <a:rPr lang="en-US" sz="2400"/>
              <a:t>6. I like … new people. </a:t>
            </a:r>
            <a:endParaRPr lang="ru-RU" sz="2400"/>
          </a:p>
          <a:p>
            <a:r>
              <a:rPr lang="en-US" sz="2400"/>
              <a:t>7. She had finished … the flat by four o`clock.</a:t>
            </a:r>
            <a:endParaRPr lang="ru-RU" sz="2400"/>
          </a:p>
        </p:txBody>
      </p:sp>
      <p:sp>
        <p:nvSpPr>
          <p:cNvPr id="47104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7348538" y="1625600"/>
            <a:ext cx="1638300" cy="4464050"/>
          </a:xfrm>
        </p:spPr>
        <p:txBody>
          <a:bodyPr/>
          <a:lstStyle/>
          <a:p>
            <a:r>
              <a:rPr lang="en-US"/>
              <a:t>clean</a:t>
            </a:r>
          </a:p>
          <a:p>
            <a:r>
              <a:rPr lang="en-US"/>
              <a:t>play</a:t>
            </a:r>
          </a:p>
          <a:p>
            <a:r>
              <a:rPr lang="en-US"/>
              <a:t>rain</a:t>
            </a:r>
          </a:p>
          <a:p>
            <a:r>
              <a:rPr lang="en-US"/>
              <a:t>smoke</a:t>
            </a:r>
          </a:p>
          <a:p>
            <a:r>
              <a:rPr lang="en-US"/>
              <a:t>make</a:t>
            </a:r>
          </a:p>
          <a:p>
            <a:r>
              <a:rPr lang="en-US"/>
              <a:t>cry</a:t>
            </a:r>
          </a:p>
          <a:p>
            <a:r>
              <a:rPr lang="en-US"/>
              <a:t>meet</a:t>
            </a:r>
          </a:p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6" grpId="0" uiExpand="1" build="p"/>
      <p:bldP spid="4710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the questions.</a:t>
            </a:r>
            <a:endParaRPr lang="ru-RU"/>
          </a:p>
        </p:txBody>
      </p:sp>
      <p:sp>
        <p:nvSpPr>
          <p:cNvPr id="4730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752600"/>
            <a:ext cx="4038600" cy="4176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Do you take much interest in learning English ?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What do you Enjoy doing in spare time?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Are you fond of learning and reciting poems?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Do you like dancing quick?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When will you begin preparing for your exams?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What things do you enjoy doing?</a:t>
            </a:r>
            <a:endParaRPr lang="ru-RU" sz="2400">
              <a:solidFill>
                <a:schemeClr val="tx2"/>
              </a:solidFill>
            </a:endParaRPr>
          </a:p>
        </p:txBody>
      </p:sp>
      <p:pic>
        <p:nvPicPr>
          <p:cNvPr id="510997" name="Picture 1045" descr="j0308952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29238" y="2667000"/>
            <a:ext cx="3814762" cy="2670175"/>
          </a:xfrm>
          <a:noFill/>
          <a:ln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9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8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97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96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995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2" grpId="0" autoUpdateAnimBg="0"/>
      <p:bldP spid="473095" grpId="0" build="p" autoUpdateAnimBg="0" advAuto="399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795338"/>
          </a:xfrm>
        </p:spPr>
        <p:txBody>
          <a:bodyPr/>
          <a:lstStyle/>
          <a:p>
            <a:r>
              <a:rPr lang="en-US" sz="4000"/>
              <a:t>Translate into English using gerund.</a:t>
            </a:r>
            <a:endParaRPr lang="ru-RU" sz="400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8229600" cy="5043488"/>
          </a:xfrm>
        </p:spPr>
        <p:txBody>
          <a:bodyPr/>
          <a:lstStyle/>
          <a:p>
            <a:r>
              <a:rPr lang="ru-RU"/>
              <a:t>Я не люблю рано вставать.</a:t>
            </a:r>
          </a:p>
          <a:p>
            <a:r>
              <a:rPr lang="ru-RU"/>
              <a:t>Пожалуйста, перестань над ней смеяться. </a:t>
            </a:r>
          </a:p>
          <a:p>
            <a:r>
              <a:rPr lang="ru-RU"/>
              <a:t>Я боюсь сделать ошибку.</a:t>
            </a:r>
          </a:p>
          <a:p>
            <a:r>
              <a:rPr lang="ru-RU"/>
              <a:t>Спасибо за то,что ты мне помог.</a:t>
            </a:r>
          </a:p>
          <a:p>
            <a:r>
              <a:rPr lang="ru-RU"/>
              <a:t>Смотреть футбол по телевизору не очень интересно.</a:t>
            </a:r>
          </a:p>
          <a:p>
            <a:r>
              <a:rPr lang="ru-RU"/>
              <a:t>Изучение английского языка необходимо всем.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the sentences with gerund.</a:t>
            </a:r>
            <a:endParaRPr lang="ru-RU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Continue reading, while I am writing these words.</a:t>
            </a:r>
          </a:p>
          <a:p>
            <a:r>
              <a:rPr lang="en-US"/>
              <a:t>2 While they were talking, I went home.</a:t>
            </a:r>
          </a:p>
          <a:p>
            <a:r>
              <a:rPr lang="en-US"/>
              <a:t>3 Learning a foreign languages is difficult.</a:t>
            </a:r>
          </a:p>
          <a:p>
            <a:r>
              <a:rPr lang="en-US"/>
              <a:t>4 The teachers tell us something interesting every day.</a:t>
            </a:r>
          </a:p>
          <a:p>
            <a:r>
              <a:rPr lang="en-US"/>
              <a:t>5 I am afraid of losing my keys.</a:t>
            </a:r>
          </a:p>
          <a:p>
            <a:r>
              <a:rPr lang="en-US"/>
              <a:t>Keys   1, 3, 5. </a:t>
            </a:r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 up sentences by analogy.</a:t>
            </a:r>
            <a:endParaRPr lang="ru-RU"/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i="1"/>
              <a:t>Example: </a:t>
            </a:r>
            <a:r>
              <a:rPr lang="en-US"/>
              <a:t>I like to read – I like reading</a:t>
            </a:r>
          </a:p>
          <a:p>
            <a:pPr>
              <a:buFont typeface="Symbol" pitchFamily="18" charset="2"/>
              <a:buNone/>
            </a:pPr>
            <a:r>
              <a:rPr lang="en-US"/>
              <a:t>1 I like to skate.</a:t>
            </a:r>
          </a:p>
          <a:p>
            <a:pPr>
              <a:buFont typeface="Symbol" pitchFamily="18" charset="2"/>
              <a:buNone/>
            </a:pPr>
            <a:r>
              <a:rPr lang="en-US"/>
              <a:t>2 I hate to read detective stories.</a:t>
            </a:r>
          </a:p>
          <a:p>
            <a:pPr>
              <a:buFont typeface="Symbol" pitchFamily="18" charset="2"/>
              <a:buNone/>
            </a:pPr>
            <a:r>
              <a:rPr lang="en-US"/>
              <a:t>3 They stopped to smoke.</a:t>
            </a:r>
          </a:p>
          <a:p>
            <a:pPr>
              <a:buFont typeface="Symbol" pitchFamily="18" charset="2"/>
              <a:buNone/>
            </a:pPr>
            <a:r>
              <a:rPr lang="en-US"/>
              <a:t>4 I remember to tell you about it. </a:t>
            </a:r>
            <a:endParaRPr lang="ru-RU"/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endParaRPr lang="en-US"/>
          </a:p>
          <a:p>
            <a:r>
              <a:rPr lang="en-US"/>
              <a:t>Keys</a:t>
            </a:r>
          </a:p>
          <a:p>
            <a:r>
              <a:rPr lang="en-US"/>
              <a:t>I like skating.</a:t>
            </a:r>
          </a:p>
          <a:p>
            <a:r>
              <a:rPr lang="en-US"/>
              <a:t>I hate reading detective stories.</a:t>
            </a:r>
          </a:p>
          <a:p>
            <a:r>
              <a:rPr lang="en-US"/>
              <a:t>They stopped smoking.</a:t>
            </a:r>
          </a:p>
          <a:p>
            <a:r>
              <a:rPr lang="en-US"/>
              <a:t>I remember telling you about it.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 autoUpdateAnimBg="0"/>
      <p:bldP spid="482308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5" name="Picture 5" descr="Машинки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304800"/>
            <a:ext cx="8229600" cy="3032125"/>
          </a:xfrm>
          <a:noFill/>
          <a:ln/>
        </p:spPr>
      </p:pic>
      <p:sp>
        <p:nvSpPr>
          <p:cNvPr id="491531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71600" y="3925888"/>
            <a:ext cx="7772400" cy="2170112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800"/>
              <a:t>“When you finish </a:t>
            </a:r>
            <a:r>
              <a:rPr lang="en-US" sz="2800" u="sng"/>
              <a:t>reading</a:t>
            </a:r>
            <a:r>
              <a:rPr lang="en-US" sz="2800"/>
              <a:t> , won`t you give the paper to me?”</a:t>
            </a:r>
          </a:p>
          <a:p>
            <a:pPr>
              <a:buFont typeface="Symbol" pitchFamily="18" charset="2"/>
              <a:buNone/>
            </a:pPr>
            <a:endParaRPr lang="en-US" sz="2800"/>
          </a:p>
          <a:p>
            <a:pPr>
              <a:buFont typeface="Symbol" pitchFamily="18" charset="2"/>
              <a:buNone/>
            </a:pPr>
            <a:r>
              <a:rPr lang="en-US" sz="2800"/>
              <a:t>What do you think what part of speech is it?</a:t>
            </a:r>
          </a:p>
          <a:p>
            <a:pPr>
              <a:buFont typeface="Symbol" pitchFamily="18" charset="2"/>
              <a:buNone/>
            </a:pPr>
            <a:endParaRPr lang="ru-RU" sz="2800"/>
          </a:p>
          <a:p>
            <a:pPr>
              <a:buFont typeface="Symbol" pitchFamily="18" charset="2"/>
              <a:buNone/>
            </a:pPr>
            <a:endParaRPr lang="ru-RU" sz="280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91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1" grpId="0" uiExpand="1" build="p"/>
      <p:bldP spid="491531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the functions gerund</a:t>
            </a:r>
            <a:endParaRPr lang="ru-RU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sz="2400"/>
              <a:t>1 What  is the reason of going there?</a:t>
            </a:r>
          </a:p>
          <a:p>
            <a:r>
              <a:rPr lang="en-US" sz="2400"/>
              <a:t>2 She suggested going to the zoo.</a:t>
            </a:r>
          </a:p>
          <a:p>
            <a:r>
              <a:rPr lang="en-US" sz="2400"/>
              <a:t>3 On seeing her parents, the girl ran towards to them.</a:t>
            </a:r>
          </a:p>
          <a:p>
            <a:r>
              <a:rPr lang="en-US" sz="2400"/>
              <a:t>4 Traveling is the good kind of rest.</a:t>
            </a:r>
          </a:p>
          <a:p>
            <a:r>
              <a:rPr lang="en-US" sz="2400"/>
              <a:t>5 I`m tired of reading this text.</a:t>
            </a:r>
            <a:endParaRPr lang="ru-RU" sz="2400"/>
          </a:p>
        </p:txBody>
      </p:sp>
      <p:sp>
        <p:nvSpPr>
          <p:cNvPr id="6225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Keys</a:t>
            </a:r>
          </a:p>
          <a:p>
            <a:pPr>
              <a:lnSpc>
                <a:spcPct val="90000"/>
              </a:lnSpc>
            </a:pPr>
            <a:r>
              <a:rPr lang="en-US" sz="2400"/>
              <a:t>1 </a:t>
            </a:r>
            <a:r>
              <a:rPr lang="ru-RU" sz="2400"/>
              <a:t>дополнение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2</a:t>
            </a:r>
            <a:r>
              <a:rPr lang="ru-RU" sz="2400"/>
              <a:t> дополнение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3</a:t>
            </a:r>
            <a:r>
              <a:rPr lang="ru-RU" sz="2400"/>
              <a:t> обстоятельство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4 </a:t>
            </a:r>
            <a:r>
              <a:rPr lang="ru-RU" sz="2400"/>
              <a:t>подлежащее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5</a:t>
            </a:r>
            <a:r>
              <a:rPr lang="ru-RU" sz="2400"/>
              <a:t> дополнение </a:t>
            </a:r>
          </a:p>
        </p:txBody>
      </p:sp>
      <p:pic>
        <p:nvPicPr>
          <p:cNvPr id="622600" name="Picture 8" descr="j023637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4005263"/>
            <a:ext cx="3744912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25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75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9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7" grpId="0" build="p" autoUpdateAnimBg="0"/>
      <p:bldP spid="622598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Make the sentences using gerund.</a:t>
            </a:r>
            <a:endParaRPr lang="ru-RU" sz="4000"/>
          </a:p>
        </p:txBody>
      </p:sp>
      <p:sp>
        <p:nvSpPr>
          <p:cNvPr id="6256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400"/>
              <a:t>1 There are a lot of ways of (</a:t>
            </a:r>
            <a:r>
              <a:rPr lang="ru-RU" sz="2400"/>
              <a:t>сделать это)</a:t>
            </a:r>
            <a:r>
              <a:rPr lang="en-US" sz="2400"/>
              <a:t> 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2 What is your idea of (</a:t>
            </a:r>
            <a:r>
              <a:rPr lang="ru-RU" sz="2400"/>
              <a:t>обсудить этот вопрос сейчас</a:t>
            </a:r>
            <a:r>
              <a:rPr lang="en-US" sz="2400"/>
              <a:t> ).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3. Do you have the opportunity of (</a:t>
            </a:r>
            <a:r>
              <a:rPr lang="ru-RU" sz="2400"/>
              <a:t>посетить галерею</a:t>
            </a:r>
            <a:r>
              <a:rPr lang="en-US" sz="2400"/>
              <a:t> ).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4 It`s no use (</a:t>
            </a:r>
            <a:r>
              <a:rPr lang="ru-RU" sz="2400"/>
              <a:t>плакать</a:t>
            </a:r>
            <a:r>
              <a:rPr lang="en-US" sz="2400"/>
              <a:t> ).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5 He is busy ( </a:t>
            </a:r>
            <a:r>
              <a:rPr lang="ru-RU" sz="2400"/>
              <a:t>подготовкой к уроку</a:t>
            </a:r>
            <a:r>
              <a:rPr lang="en-US" sz="2400"/>
              <a:t>)  </a:t>
            </a:r>
          </a:p>
          <a:p>
            <a:pPr>
              <a:buFont typeface="Symbol" pitchFamily="18" charset="2"/>
              <a:buNone/>
            </a:pPr>
            <a:endParaRPr lang="ru-RU" sz="2400"/>
          </a:p>
        </p:txBody>
      </p:sp>
      <p:sp>
        <p:nvSpPr>
          <p:cNvPr id="6256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1 making this</a:t>
            </a:r>
          </a:p>
          <a:p>
            <a:pPr>
              <a:lnSpc>
                <a:spcPct val="90000"/>
              </a:lnSpc>
            </a:pPr>
            <a:r>
              <a:rPr lang="en-US" sz="2400"/>
              <a:t>2 discussing this question now.</a:t>
            </a:r>
          </a:p>
          <a:p>
            <a:pPr>
              <a:lnSpc>
                <a:spcPct val="90000"/>
              </a:lnSpc>
            </a:pPr>
            <a:r>
              <a:rPr lang="en-US" sz="2400"/>
              <a:t>3 visiting gallery.</a:t>
            </a:r>
          </a:p>
          <a:p>
            <a:pPr>
              <a:lnSpc>
                <a:spcPct val="90000"/>
              </a:lnSpc>
            </a:pPr>
            <a:r>
              <a:rPr lang="en-US" sz="2400"/>
              <a:t>4 crying </a:t>
            </a:r>
          </a:p>
          <a:p>
            <a:pPr>
              <a:lnSpc>
                <a:spcPct val="90000"/>
              </a:lnSpc>
            </a:pPr>
            <a:r>
              <a:rPr lang="en-US" sz="2400"/>
              <a:t>5 preparing homework</a:t>
            </a:r>
            <a:endParaRPr lang="ru-RU" sz="2400"/>
          </a:p>
        </p:txBody>
      </p:sp>
      <p:pic>
        <p:nvPicPr>
          <p:cNvPr id="625674" name="Picture 10" descr="hh008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343400"/>
            <a:ext cx="2743200" cy="192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9" grpId="0" build="p"/>
      <p:bldP spid="62567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4996" name="WordArt 4"/>
          <p:cNvSpPr>
            <a:spLocks noChangeArrowheads="1" noChangeShapeType="1" noTextEdit="1"/>
          </p:cNvSpPr>
          <p:nvPr/>
        </p:nvSpPr>
        <p:spPr bwMode="auto">
          <a:xfrm rot="306598">
            <a:off x="1331913" y="1844675"/>
            <a:ext cx="7416800" cy="33131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 cap="sq">
                  <a:miter lim="800000"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093402" scaled="1"/>
                </a:gradFill>
                <a:latin typeface="Impact"/>
              </a:rPr>
              <a:t>good-buy</a:t>
            </a:r>
            <a:endParaRPr lang="ru-RU" sz="3600" kern="10">
              <a:ln w="9525" cap="sq">
                <a:miter lim="800000"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093402" scaled="1"/>
              </a:gradFill>
              <a:latin typeface="Impact"/>
            </a:endParaRPr>
          </a:p>
        </p:txBody>
      </p:sp>
      <p:pic>
        <p:nvPicPr>
          <p:cNvPr id="724997" name="Picture 5" descr="j03433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005263"/>
            <a:ext cx="3451225" cy="2852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8068" name="WordArt 4"/>
          <p:cNvSpPr>
            <a:spLocks noChangeArrowheads="1" noChangeShapeType="1" noTextEdit="1"/>
          </p:cNvSpPr>
          <p:nvPr/>
        </p:nvSpPr>
        <p:spPr bwMode="auto">
          <a:xfrm>
            <a:off x="1835150" y="1628775"/>
            <a:ext cx="6697663" cy="5229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FFFF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see you soon</a:t>
            </a:r>
            <a:endParaRPr lang="ru-RU" sz="3600" kern="10">
              <a:ln w="12700" cap="sq">
                <a:solidFill>
                  <a:srgbClr val="00FFFF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28070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76250"/>
            <a:ext cx="2803525" cy="320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0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Герундий</a:t>
            </a:r>
          </a:p>
        </p:txBody>
      </p:sp>
      <p:sp>
        <p:nvSpPr>
          <p:cNvPr id="44341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4000"/>
              <a:t>Неличная форма глагола,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4000"/>
              <a:t>   КОТОРАЯ ОБЛАДАЕТ СВОЙСТВАМИ КАК ГЛАГОЛА, ТАК И СУЩЕСТВИТЕЛЬНОГО.</a:t>
            </a:r>
          </a:p>
          <a:p>
            <a:pPr>
              <a:lnSpc>
                <a:spcPct val="90000"/>
              </a:lnSpc>
            </a:pPr>
            <a:r>
              <a:rPr lang="ru-RU" sz="4000"/>
              <a:t>В русском языке нет соответствия герундию</a:t>
            </a:r>
          </a:p>
        </p:txBody>
      </p:sp>
      <p:sp>
        <p:nvSpPr>
          <p:cNvPr id="443411" name="Rectangle 19"/>
          <p:cNvSpPr>
            <a:spLocks noChangeArrowheads="1"/>
          </p:cNvSpPr>
          <p:nvPr/>
        </p:nvSpPr>
        <p:spPr bwMode="auto">
          <a:xfrm>
            <a:off x="6675438" y="2682875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ru-RU" sz="200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09" grpId="0"/>
      <p:bldP spid="4434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Функции герундия в предложении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ru-RU" sz="3600"/>
              <a:t>Подлежащее</a:t>
            </a:r>
            <a:endParaRPr lang="en-US" sz="3600"/>
          </a:p>
          <a:p>
            <a:pPr>
              <a:buFont typeface="Symbol" pitchFamily="18" charset="2"/>
              <a:buNone/>
            </a:pPr>
            <a:r>
              <a:rPr lang="en-US" sz="3600"/>
              <a:t>Reading books is useful.</a:t>
            </a:r>
          </a:p>
          <a:p>
            <a:pPr>
              <a:buFont typeface="Symbol" pitchFamily="18" charset="2"/>
              <a:buNone/>
            </a:pPr>
            <a:r>
              <a:rPr lang="ru-RU" sz="3600"/>
              <a:t>Чтение книг полезно.</a:t>
            </a:r>
          </a:p>
        </p:txBody>
      </p:sp>
      <p:pic>
        <p:nvPicPr>
          <p:cNvPr id="499712" name="Picture 1024" descr="ed00316_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92738" y="2659063"/>
            <a:ext cx="2844800" cy="3038475"/>
          </a:xfr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88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78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78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8" grpId="0"/>
      <p:bldP spid="4444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Дополнение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Прямое   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А) после глаголов: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 </a:t>
            </a:r>
            <a:r>
              <a:rPr lang="en-US" sz="2400"/>
              <a:t>to like, 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to love, 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to enjoy, 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to hate,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mind,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remember,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begin,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continue,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finish: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ru-RU" sz="2400"/>
          </a:p>
        </p:txBody>
      </p:sp>
      <p:sp>
        <p:nvSpPr>
          <p:cNvPr id="43828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 like playing tennis.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Я люблю играть в теннис </a:t>
            </a:r>
            <a:endParaRPr lang="en-US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We began talking.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Мы начали разговаривать.</a:t>
            </a:r>
          </a:p>
        </p:txBody>
      </p:sp>
      <p:pic>
        <p:nvPicPr>
          <p:cNvPr id="2" name="Picture 3" descr="83efa39692775bffd0d8decd23592bf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911600"/>
            <a:ext cx="3124200" cy="2946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4" grpId="0"/>
      <p:bldP spid="438274" grpId="1"/>
      <p:bldP spid="438275" grpId="0" build="p"/>
      <p:bldP spid="438275" grpId="1" build="allAtOnce"/>
      <p:bldP spid="438282" grpId="0" uiExpand="1" build="p"/>
      <p:bldP spid="438282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Б) предложное</a:t>
            </a:r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ru-RU"/>
              <a:t>После глагола с предлогом.</a:t>
            </a:r>
          </a:p>
          <a:p>
            <a:pPr>
              <a:buFont typeface="Symbol" pitchFamily="18" charset="2"/>
              <a:buNone/>
            </a:pPr>
            <a:endParaRPr lang="ru-RU"/>
          </a:p>
          <a:p>
            <a:pPr>
              <a:buFont typeface="Symbol" pitchFamily="18" charset="2"/>
              <a:buNone/>
            </a:pPr>
            <a:endParaRPr lang="ru-RU"/>
          </a:p>
          <a:p>
            <a:pPr>
              <a:buFont typeface="Symbol" pitchFamily="18" charset="2"/>
              <a:buNone/>
            </a:pPr>
            <a:endParaRPr lang="ru-RU"/>
          </a:p>
          <a:p>
            <a:pPr>
              <a:buFont typeface="Symbol" pitchFamily="18" charset="2"/>
              <a:buNone/>
            </a:pPr>
            <a:r>
              <a:rPr lang="en-US"/>
              <a:t>When do you think of </a:t>
            </a:r>
            <a:r>
              <a:rPr lang="en-US" u="sng"/>
              <a:t>going</a:t>
            </a:r>
            <a:r>
              <a:rPr lang="en-US"/>
              <a:t> there?</a:t>
            </a:r>
          </a:p>
          <a:p>
            <a:pPr>
              <a:buFont typeface="Symbol" pitchFamily="18" charset="2"/>
              <a:buNone/>
            </a:pPr>
            <a:r>
              <a:rPr lang="ru-RU"/>
              <a:t>Когда вы думаете поехать туда?</a:t>
            </a:r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ru-RU"/>
              <a:t> </a:t>
            </a:r>
            <a:r>
              <a:rPr lang="en-US"/>
              <a:t>to thank for</a:t>
            </a:r>
          </a:p>
          <a:p>
            <a:pPr>
              <a:buFont typeface="Symbol" pitchFamily="18" charset="2"/>
              <a:buNone/>
            </a:pPr>
            <a:r>
              <a:rPr lang="en-US"/>
              <a:t>to depend on</a:t>
            </a:r>
          </a:p>
          <a:p>
            <a:pPr>
              <a:buFont typeface="Symbol" pitchFamily="18" charset="2"/>
              <a:buNone/>
            </a:pPr>
            <a:r>
              <a:rPr lang="en-US"/>
              <a:t>to object to</a:t>
            </a:r>
          </a:p>
          <a:p>
            <a:pPr>
              <a:buFont typeface="Symbol" pitchFamily="18" charset="2"/>
              <a:buNone/>
            </a:pPr>
            <a:r>
              <a:rPr lang="en-US"/>
              <a:t>to think of</a:t>
            </a:r>
          </a:p>
          <a:p>
            <a:pPr>
              <a:buFont typeface="Symbol" pitchFamily="18" charset="2"/>
              <a:buNone/>
            </a:pPr>
            <a:r>
              <a:rPr lang="en-US"/>
              <a:t>to hear of</a:t>
            </a:r>
            <a:endParaRPr lang="ru-RU"/>
          </a:p>
        </p:txBody>
      </p:sp>
      <p:pic>
        <p:nvPicPr>
          <p:cNvPr id="431104" name="Picture 0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149725"/>
            <a:ext cx="1892300" cy="23749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/>
      <p:bldP spid="431109" grpId="0" uiExpand="1" build="p"/>
      <p:bldP spid="4311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ru-RU"/>
              <a:t>Прилагательное с предлогом.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 am fond of </a:t>
            </a:r>
            <a:r>
              <a:rPr lang="en-US" u="sng"/>
              <a:t>skating.</a:t>
            </a:r>
            <a:endParaRPr lang="ru-RU" u="sng"/>
          </a:p>
          <a:p>
            <a:pPr>
              <a:buFont typeface="Symbol" pitchFamily="18" charset="2"/>
              <a:buNone/>
            </a:pPr>
            <a:r>
              <a:rPr lang="ru-RU"/>
              <a:t>Я люблю кататься на коньках.</a:t>
            </a:r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/>
              <a:t>to be fond of</a:t>
            </a:r>
          </a:p>
          <a:p>
            <a:pPr>
              <a:buFont typeface="Symbol" pitchFamily="18" charset="2"/>
              <a:buNone/>
            </a:pPr>
            <a:r>
              <a:rPr lang="en-US"/>
              <a:t>to be tired of</a:t>
            </a:r>
          </a:p>
          <a:p>
            <a:pPr>
              <a:buFont typeface="Symbol" pitchFamily="18" charset="2"/>
              <a:buNone/>
            </a:pPr>
            <a:r>
              <a:rPr lang="en-US"/>
              <a:t>to be interested in</a:t>
            </a:r>
          </a:p>
          <a:p>
            <a:pPr>
              <a:buFont typeface="Symbol" pitchFamily="18" charset="2"/>
              <a:buNone/>
            </a:pPr>
            <a:r>
              <a:rPr lang="en-US"/>
              <a:t>to be afraid of</a:t>
            </a:r>
            <a:endParaRPr lang="ru-RU"/>
          </a:p>
        </p:txBody>
      </p:sp>
      <p:pic>
        <p:nvPicPr>
          <p:cNvPr id="505856" name="Picture 1024" descr="j02889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292600"/>
            <a:ext cx="2471738" cy="1871663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"/>
                            </p:stCondLst>
                            <p:childTnLst>
                              <p:par>
                                <p:cTn id="3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"/>
                            </p:stCondLst>
                            <p:childTnLst>
                              <p:par>
                                <p:cTn id="4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/>
      <p:bldP spid="461829" grpId="0" uiExpand="1" build="p"/>
      <p:bldP spid="46183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Часть составного глагольного сказуемого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</a:t>
            </a:r>
            <a:r>
              <a:rPr lang="en-US" u="sng"/>
              <a:t>enjoy listening </a:t>
            </a:r>
            <a:r>
              <a:rPr lang="en-US"/>
              <a:t>to music.</a:t>
            </a:r>
          </a:p>
          <a:p>
            <a:pPr>
              <a:buFont typeface="Symbol" pitchFamily="18" charset="2"/>
              <a:buNone/>
            </a:pPr>
            <a:r>
              <a:rPr lang="ru-RU"/>
              <a:t>Я люблю слушать музыку.</a:t>
            </a:r>
            <a:endParaRPr lang="en-US"/>
          </a:p>
          <a:p>
            <a:pPr>
              <a:buFont typeface="Symbol" pitchFamily="18" charset="2"/>
              <a:buNone/>
            </a:pPr>
            <a:endParaRPr lang="en-US"/>
          </a:p>
          <a:p>
            <a:pPr>
              <a:buFont typeface="Symbol" pitchFamily="18" charset="2"/>
              <a:buNone/>
            </a:pPr>
            <a:r>
              <a:rPr lang="en-US"/>
              <a:t>The manager </a:t>
            </a:r>
            <a:r>
              <a:rPr lang="en-US" u="sng"/>
              <a:t>has finished dictating </a:t>
            </a:r>
            <a:r>
              <a:rPr lang="en-US"/>
              <a:t>a letter to a secretary.</a:t>
            </a:r>
          </a:p>
          <a:p>
            <a:pPr>
              <a:buFont typeface="Symbol" pitchFamily="18" charset="2"/>
              <a:buNone/>
            </a:pPr>
            <a:r>
              <a:rPr lang="ru-RU"/>
              <a:t>Заведующий закончил диктовать письмо секретарю.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5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4" grpId="0"/>
      <p:bldP spid="4638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206500"/>
          </a:xfrm>
        </p:spPr>
        <p:txBody>
          <a:bodyPr/>
          <a:lstStyle/>
          <a:p>
            <a:pPr algn="ctr"/>
            <a:r>
              <a:rPr lang="ru-RU" sz="4000"/>
              <a:t>Часть составного именного сказуемого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209800"/>
            <a:ext cx="4419600" cy="3886200"/>
          </a:xfrm>
        </p:spPr>
        <p:txBody>
          <a:bodyPr/>
          <a:lstStyle/>
          <a:p>
            <a:r>
              <a:rPr lang="en-US"/>
              <a:t>My task </a:t>
            </a:r>
            <a:r>
              <a:rPr lang="en-US" u="sng"/>
              <a:t>was looking </a:t>
            </a:r>
            <a:r>
              <a:rPr lang="en-US"/>
              <a:t>after my sister.</a:t>
            </a:r>
          </a:p>
          <a:p>
            <a:endParaRPr lang="en-US"/>
          </a:p>
          <a:p>
            <a:r>
              <a:rPr lang="ru-RU"/>
              <a:t>Моей задачей было смотреть за младшей сестрой.</a:t>
            </a:r>
          </a:p>
        </p:txBody>
      </p:sp>
      <p:pic>
        <p:nvPicPr>
          <p:cNvPr id="501760" name="Picture 1024" descr="j0301252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0" y="3733800"/>
            <a:ext cx="2813050" cy="28194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2" grpId="0"/>
      <p:bldP spid="465923" grpId="0" uiExpand="1" build="p"/>
    </p:bldLst>
  </p:timing>
</p:sld>
</file>

<file path=ppt/theme/theme1.xml><?xml version="1.0" encoding="utf-8"?>
<a:theme xmlns:a="http://schemas.openxmlformats.org/drawingml/2006/main" name="Ржавый замок">
  <a:themeElements>
    <a:clrScheme name="Ржавый замок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Ржавый замок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жавый замок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</TotalTime>
  <Words>908</Words>
  <Application>Microsoft PowerPoint</Application>
  <PresentationFormat>On-screen Show (4:3)</PresentationFormat>
  <Paragraphs>196</Paragraphs>
  <Slides>23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Symbol</vt:lpstr>
      <vt:lpstr>Wingdings</vt:lpstr>
      <vt:lpstr>Ржавый замок</vt:lpstr>
      <vt:lpstr>The Gerund</vt:lpstr>
      <vt:lpstr>Slide 2</vt:lpstr>
      <vt:lpstr>Герундий</vt:lpstr>
      <vt:lpstr>Функции герундия в предложении</vt:lpstr>
      <vt:lpstr>Дополнение</vt:lpstr>
      <vt:lpstr>Б) предложное</vt:lpstr>
      <vt:lpstr>Slide 7</vt:lpstr>
      <vt:lpstr>Часть составного глагольного сказуемого</vt:lpstr>
      <vt:lpstr>Часть составного именного сказуемого</vt:lpstr>
      <vt:lpstr>Обстоятельство</vt:lpstr>
      <vt:lpstr>Slide 11</vt:lpstr>
      <vt:lpstr>Правила написания</vt:lpstr>
      <vt:lpstr>Write Gerund form.</vt:lpstr>
      <vt:lpstr>Use the words to make the words combinations.</vt:lpstr>
      <vt:lpstr>Use gerunds formed of the verbs to complete the sentences. </vt:lpstr>
      <vt:lpstr>Answer the questions.</vt:lpstr>
      <vt:lpstr>Translate into English using gerund.</vt:lpstr>
      <vt:lpstr>Find the sentences with gerund.</vt:lpstr>
      <vt:lpstr>Make up sentences by analogy.</vt:lpstr>
      <vt:lpstr>Define the functions gerund</vt:lpstr>
      <vt:lpstr>Make the sentences using gerund.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Gerund</dc:title>
  <dc:creator>Вадим</dc:creator>
  <cp:lastModifiedBy>Windows User</cp:lastModifiedBy>
  <cp:revision>31</cp:revision>
  <cp:lastPrinted>1601-01-01T00:00:00Z</cp:lastPrinted>
  <dcterms:created xsi:type="dcterms:W3CDTF">2006-10-14T09:40:16Z</dcterms:created>
  <dcterms:modified xsi:type="dcterms:W3CDTF">2016-05-16T17:51:38Z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