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EEFC"/>
    <a:srgbClr val="20E5FA"/>
    <a:srgbClr val="CCFF33"/>
    <a:srgbClr val="990000"/>
    <a:srgbClr val="99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D3404-69E2-4020-96F5-4457BA0ADB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0A6F1-0E46-4C46-94EB-2C8125B490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3D9DF-3715-4189-A18B-D1E6A3F1BB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906BB-F90B-46B5-8D94-1348FF6931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BEDF5-6FE6-4434-B1AC-CE91052BAC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1B58-39F6-4164-BA86-A1A8D23E9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7D5CB-4874-4C22-BDFE-A5DEF83B83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26590-3EF8-4AF2-B19C-D15D8F1FE1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07E9B-E654-482B-A9CC-D1DF122FF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BAF59-CFF5-43C7-B045-F03107FAE4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476B0-03AC-4D59-9A72-778C8CD9D9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EE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37E37A-E428-4C07-922C-B256927A37D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sz="8000" dirty="0" smtClean="0">
                <a:solidFill>
                  <a:srgbClr val="990000"/>
                </a:solidFill>
              </a:rPr>
              <a:t>What have you done today to stay healthy</a:t>
            </a:r>
            <a:endParaRPr lang="ru-RU" sz="8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ру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3708400" cy="5184775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24300" y="2349500"/>
            <a:ext cx="504031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I’ve </a:t>
            </a:r>
            <a:r>
              <a:rPr lang="en-US" sz="4400">
                <a:solidFill>
                  <a:srgbClr val="990000"/>
                </a:solidFill>
              </a:rPr>
              <a:t>cut</a:t>
            </a:r>
            <a:r>
              <a:rPr lang="en-US" sz="4400"/>
              <a:t> my </a:t>
            </a:r>
            <a:r>
              <a:rPr lang="en-US" sz="4400">
                <a:solidFill>
                  <a:srgbClr val="990000"/>
                </a:solidFill>
              </a:rPr>
              <a:t>hand.</a:t>
            </a:r>
            <a:endParaRPr lang="ru-RU" sz="440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4400"/>
              <a:t> It </a:t>
            </a:r>
            <a:r>
              <a:rPr lang="en-US" sz="4400">
                <a:solidFill>
                  <a:srgbClr val="990000"/>
                </a:solidFill>
              </a:rPr>
              <a:t>hurts</a:t>
            </a:r>
            <a:r>
              <a:rPr lang="en-US" sz="4400"/>
              <a:t> </a:t>
            </a:r>
            <a:r>
              <a:rPr lang="ru-RU" sz="4400"/>
              <a:t>(</a:t>
            </a:r>
            <a:r>
              <a:rPr lang="ru-RU" sz="4400" i="1"/>
              <a:t>болит</a:t>
            </a:r>
            <a:r>
              <a:rPr lang="ru-RU" sz="44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(e)SP_A07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3708400" cy="5724525"/>
          </a:xfrm>
          <a:prstGeom prst="rect">
            <a:avLst/>
          </a:prstGeom>
          <a:noFill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51275" y="1628775"/>
            <a:ext cx="52927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I’ve </a:t>
            </a:r>
            <a:r>
              <a:rPr lang="en-US" sz="5400">
                <a:solidFill>
                  <a:srgbClr val="990000"/>
                </a:solidFill>
              </a:rPr>
              <a:t>hurt</a:t>
            </a:r>
            <a:r>
              <a:rPr lang="en-US" sz="5400"/>
              <a:t> </a:t>
            </a:r>
            <a:r>
              <a:rPr lang="ru-RU" sz="5400"/>
              <a:t>(</a:t>
            </a:r>
            <a:r>
              <a:rPr lang="ru-RU" sz="5400" i="1"/>
              <a:t>повредил</a:t>
            </a:r>
            <a:r>
              <a:rPr lang="ru-RU" sz="5400"/>
              <a:t>) </a:t>
            </a:r>
            <a:r>
              <a:rPr lang="en-US" sz="5400"/>
              <a:t>my </a:t>
            </a:r>
            <a:r>
              <a:rPr lang="en-US" sz="5400">
                <a:solidFill>
                  <a:srgbClr val="990000"/>
                </a:solidFill>
              </a:rPr>
              <a:t>back</a:t>
            </a:r>
            <a:r>
              <a:rPr lang="en-US" sz="5400"/>
              <a:t>, </a:t>
            </a:r>
            <a:r>
              <a:rPr lang="en-US" sz="5400">
                <a:solidFill>
                  <a:srgbClr val="990000"/>
                </a:solidFill>
              </a:rPr>
              <a:t>leg</a:t>
            </a:r>
            <a:r>
              <a:rPr lang="en-US" sz="5400"/>
              <a:t> and </a:t>
            </a:r>
            <a:r>
              <a:rPr lang="en-US" sz="5400">
                <a:solidFill>
                  <a:srgbClr val="990000"/>
                </a:solidFill>
              </a:rPr>
              <a:t>arm</a:t>
            </a:r>
            <a:r>
              <a:rPr lang="en-US" sz="5400"/>
              <a:t>.</a:t>
            </a: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>
                <a:solidFill>
                  <a:srgbClr val="990000"/>
                </a:solidFill>
              </a:rPr>
              <a:t>British English               American English</a:t>
            </a:r>
            <a:r>
              <a:rPr lang="en-US" sz="4000"/>
              <a:t> </a:t>
            </a:r>
            <a:endParaRPr lang="ru-RU" sz="4000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a</a:t>
            </a:r>
            <a:r>
              <a:rPr lang="en-US"/>
              <a:t> headache </a:t>
            </a:r>
          </a:p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a</a:t>
            </a:r>
            <a:r>
              <a:rPr lang="en-US"/>
              <a:t> stomachache</a:t>
            </a:r>
          </a:p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		</a:t>
            </a:r>
            <a:r>
              <a:rPr lang="ru-RU">
                <a:solidFill>
                  <a:srgbClr val="990000"/>
                </a:solidFill>
              </a:rPr>
              <a:t>НО</a:t>
            </a:r>
            <a:r>
              <a:rPr lang="en-US">
                <a:solidFill>
                  <a:srgbClr val="990000"/>
                </a:solidFill>
              </a:rPr>
              <a:t> !</a:t>
            </a:r>
            <a:endParaRPr lang="ru-RU">
              <a:solidFill>
                <a:srgbClr val="990000"/>
              </a:solidFill>
            </a:endParaRPr>
          </a:p>
          <a:p>
            <a:pPr>
              <a:buFontTx/>
              <a:buNone/>
            </a:pPr>
            <a:r>
              <a:rPr lang="en-US"/>
              <a:t>   earache </a:t>
            </a:r>
          </a:p>
          <a:p>
            <a:pPr>
              <a:buFontTx/>
              <a:buNone/>
            </a:pPr>
            <a:r>
              <a:rPr lang="en-US"/>
              <a:t>   backache</a:t>
            </a:r>
          </a:p>
          <a:p>
            <a:pPr>
              <a:buFontTx/>
              <a:buNone/>
            </a:pPr>
            <a:r>
              <a:rPr lang="en-US"/>
              <a:t>   toothache</a:t>
            </a:r>
            <a:endParaRPr lang="ru-RU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3052763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a</a:t>
            </a:r>
            <a:r>
              <a:rPr lang="en-US"/>
              <a:t> headache</a:t>
            </a:r>
          </a:p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a</a:t>
            </a:r>
            <a:r>
              <a:rPr lang="en-US"/>
              <a:t> stomachache</a:t>
            </a:r>
          </a:p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an</a:t>
            </a:r>
            <a:r>
              <a:rPr lang="en-US"/>
              <a:t> earache</a:t>
            </a:r>
          </a:p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a</a:t>
            </a:r>
            <a:r>
              <a:rPr lang="en-US"/>
              <a:t> backache</a:t>
            </a:r>
          </a:p>
          <a:p>
            <a:pPr>
              <a:buFontTx/>
              <a:buNone/>
            </a:pPr>
            <a:r>
              <a:rPr lang="en-US">
                <a:solidFill>
                  <a:srgbClr val="990000"/>
                </a:solidFill>
              </a:rPr>
              <a:t>a</a:t>
            </a:r>
            <a:r>
              <a:rPr lang="en-US"/>
              <a:t> toothache</a:t>
            </a:r>
          </a:p>
          <a:p>
            <a:pPr>
              <a:buFontTx/>
              <a:buNone/>
            </a:pPr>
            <a:endParaRPr lang="ru-RU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971550" y="5084763"/>
            <a:ext cx="6913563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990000"/>
                </a:solidFill>
              </a:rPr>
              <a:t>In both British and American English:</a:t>
            </a:r>
            <a:r>
              <a:rPr lang="en-US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dirty="0"/>
              <a:t>appendicitis, </a:t>
            </a:r>
            <a:r>
              <a:rPr lang="en-US" sz="2800" dirty="0" smtClean="0"/>
              <a:t>measles</a:t>
            </a:r>
            <a:r>
              <a:rPr lang="ru-RU" sz="2800" dirty="0" smtClean="0"/>
              <a:t> (корь)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549275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Arm – arm</a:t>
            </a:r>
            <a:r>
              <a:rPr lang="en-US" sz="4000" b="1">
                <a:solidFill>
                  <a:srgbClr val="990000"/>
                </a:solidFill>
              </a:rPr>
              <a:t>s</a:t>
            </a:r>
            <a:r>
              <a:rPr lang="en-US" sz="3600" b="1"/>
              <a:t>,</a:t>
            </a:r>
            <a:r>
              <a:rPr lang="en-US" b="1"/>
              <a:t>           </a:t>
            </a:r>
            <a:r>
              <a:rPr lang="ru-RU" sz="4400" b="1">
                <a:solidFill>
                  <a:srgbClr val="990000"/>
                </a:solidFill>
              </a:rPr>
              <a:t>но</a:t>
            </a:r>
            <a:r>
              <a:rPr lang="en-US" b="1"/>
              <a:t>       </a:t>
            </a:r>
            <a:r>
              <a:rPr lang="ru-RU" b="1"/>
              <a:t> </a:t>
            </a:r>
            <a:r>
              <a:rPr lang="en-US" sz="4000" b="1"/>
              <a:t>tooth -</a:t>
            </a:r>
            <a:r>
              <a:rPr lang="en-US" sz="4000" b="1">
                <a:solidFill>
                  <a:srgbClr val="990000"/>
                </a:solidFill>
              </a:rPr>
              <a:t>teeth</a:t>
            </a:r>
            <a:endParaRPr lang="ru-RU" sz="4000" b="1">
              <a:solidFill>
                <a:srgbClr val="990000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27088" y="1773238"/>
            <a:ext cx="76327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/>
              <a:t>Запомни: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A mouse –</a:t>
            </a:r>
            <a:r>
              <a:rPr lang="en-US" sz="3200" b="1">
                <a:solidFill>
                  <a:srgbClr val="990000"/>
                </a:solidFill>
              </a:rPr>
              <a:t> mice  </a:t>
            </a:r>
            <a:r>
              <a:rPr lang="en-US" sz="3200" b="1"/>
              <a:t>      a man – </a:t>
            </a:r>
            <a:r>
              <a:rPr lang="en-US" sz="3200" b="1">
                <a:solidFill>
                  <a:srgbClr val="990000"/>
                </a:solidFill>
              </a:rPr>
              <a:t>men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A tooth – </a:t>
            </a:r>
            <a:r>
              <a:rPr lang="en-US" sz="3200" b="1">
                <a:solidFill>
                  <a:srgbClr val="990000"/>
                </a:solidFill>
              </a:rPr>
              <a:t>teeth  </a:t>
            </a:r>
            <a:r>
              <a:rPr lang="en-US" sz="3200" b="1"/>
              <a:t>       a woman – </a:t>
            </a:r>
            <a:r>
              <a:rPr lang="en-US" sz="3200" b="1">
                <a:solidFill>
                  <a:srgbClr val="990000"/>
                </a:solidFill>
              </a:rPr>
              <a:t>women 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A goose – </a:t>
            </a:r>
            <a:r>
              <a:rPr lang="en-US" sz="3200" b="1">
                <a:solidFill>
                  <a:srgbClr val="990000"/>
                </a:solidFill>
              </a:rPr>
              <a:t>geese  </a:t>
            </a:r>
            <a:r>
              <a:rPr lang="en-US" sz="3200" b="1"/>
              <a:t>    a child –</a:t>
            </a:r>
            <a:r>
              <a:rPr lang="en-US" sz="3600" b="1"/>
              <a:t> </a:t>
            </a:r>
            <a:r>
              <a:rPr lang="en-US" sz="3600" b="1">
                <a:solidFill>
                  <a:srgbClr val="990000"/>
                </a:solidFill>
              </a:rPr>
              <a:t>children</a:t>
            </a:r>
            <a:r>
              <a:rPr lang="en-US" sz="3600">
                <a:solidFill>
                  <a:srgbClr val="990000"/>
                </a:solidFill>
              </a:rPr>
              <a:t>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3600"/>
              <a:t> </a:t>
            </a:r>
          </a:p>
          <a:p>
            <a:pPr>
              <a:spcBef>
                <a:spcPct val="50000"/>
              </a:spcBef>
            </a:pP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20896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Choose which of these words are parts of the body and which are illnesses.</a:t>
            </a:r>
          </a:p>
          <a:p>
            <a:pPr>
              <a:spcBef>
                <a:spcPct val="50000"/>
              </a:spcBef>
            </a:pPr>
            <a:endParaRPr lang="ru-RU" sz="28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748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68313" y="1268413"/>
            <a:ext cx="8064500" cy="719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1. earache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2. a back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3.</a:t>
            </a:r>
            <a:r>
              <a:rPr lang="ru-RU" sz="2400" b="1"/>
              <a:t> </a:t>
            </a:r>
            <a:r>
              <a:rPr lang="en-US" sz="2400" b="1"/>
              <a:t>toothache</a:t>
            </a:r>
            <a:endParaRPr lang="ru-RU" sz="2400" b="1"/>
          </a:p>
          <a:p>
            <a:pPr marL="342900" indent="-342900">
              <a:spcBef>
                <a:spcPct val="50000"/>
              </a:spcBef>
            </a:pPr>
            <a:r>
              <a:rPr lang="ru-RU" sz="2400" b="1"/>
              <a:t>4</a:t>
            </a:r>
            <a:r>
              <a:rPr lang="en-US" sz="2400" b="1"/>
              <a:t>. legs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5. a stomachache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6. sore throat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7. the flu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8. head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9. teeth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10. a headache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/>
              <a:t>11. a cold </a:t>
            </a:r>
          </a:p>
          <a:p>
            <a:pPr marL="342900" indent="-342900">
              <a:spcBef>
                <a:spcPct val="20000"/>
              </a:spcBef>
            </a:pPr>
            <a:endParaRPr lang="en-US" sz="2400" b="1"/>
          </a:p>
          <a:p>
            <a:pPr marL="342900" indent="-342900">
              <a:spcBef>
                <a:spcPct val="20000"/>
              </a:spcBef>
            </a:pPr>
            <a:endParaRPr lang="en-US" sz="2400">
              <a:solidFill>
                <a:srgbClr val="9900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>
              <a:solidFill>
                <a:srgbClr val="99000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хирур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5175"/>
            <a:ext cx="4284663" cy="4895850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56100" y="2565400"/>
            <a:ext cx="46434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/>
              <a:t>A surgeon</a:t>
            </a:r>
            <a:endParaRPr lang="ru-RU" sz="6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ЗУБН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5175"/>
            <a:ext cx="3924300" cy="5256213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84663" y="2708275"/>
            <a:ext cx="46085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/>
              <a:t>A dentist</a:t>
            </a:r>
            <a:endParaRPr lang="ru-RU" sz="6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ветерин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4284663" cy="4608512"/>
          </a:xfrm>
          <a:prstGeom prst="rect">
            <a:avLst/>
          </a:prstGeom>
          <a:noFill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84663" y="2781300"/>
            <a:ext cx="48593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/>
              <a:t>A veterinarian</a:t>
            </a: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hildrens_Heal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4356100" cy="4537075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140200" y="2349500"/>
            <a:ext cx="5184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A pediatrician</a:t>
            </a:r>
            <a:endParaRPr lang="ru-RU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An apple a day keeps the doctor away.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Never put off till tomorrow what you can do today.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Health is above wealth.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Early to bed and early to rise makes a man healthy , wealthy and wise.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900113" y="765175"/>
            <a:ext cx="7416800" cy="511175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835150" y="1196975"/>
            <a:ext cx="5545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990000"/>
                </a:solidFill>
                <a:latin typeface="Arial Black" pitchFamily="34" charset="0"/>
              </a:rPr>
              <a:t>Word building</a:t>
            </a:r>
            <a:endParaRPr lang="ru-RU" sz="5400" b="1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31913" y="2133600"/>
            <a:ext cx="60325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head – </a:t>
            </a:r>
            <a:r>
              <a:rPr lang="ru-RU" sz="4800" i="1"/>
              <a:t>голова</a:t>
            </a:r>
          </a:p>
          <a:p>
            <a:pPr>
              <a:spcBef>
                <a:spcPct val="50000"/>
              </a:spcBef>
            </a:pPr>
            <a:r>
              <a:rPr lang="en-US" sz="4800" b="1"/>
              <a:t>ache – </a:t>
            </a:r>
            <a:r>
              <a:rPr lang="ru-RU" sz="4800" i="1"/>
              <a:t>боль</a:t>
            </a:r>
          </a:p>
          <a:p>
            <a:pPr>
              <a:spcBef>
                <a:spcPct val="50000"/>
              </a:spcBef>
            </a:pPr>
            <a:r>
              <a:rPr lang="en-US" sz="4800" b="1"/>
              <a:t>head + ache = ?</a:t>
            </a:r>
            <a:endParaRPr lang="ru-RU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3. p. 99 (all about me)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187450" y="692150"/>
            <a:ext cx="6769100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400"/>
          </a:p>
          <a:p>
            <a:pPr algn="ctr">
              <a:spcBef>
                <a:spcPct val="50000"/>
              </a:spcBef>
            </a:pPr>
            <a:r>
              <a:rPr lang="en-US" sz="4400" b="1">
                <a:latin typeface="Arial Black" pitchFamily="34" charset="0"/>
              </a:rPr>
              <a:t>What’s wrong with these people?</a:t>
            </a:r>
          </a:p>
          <a:p>
            <a:pPr algn="ctr">
              <a:spcBef>
                <a:spcPct val="50000"/>
              </a:spcBef>
            </a:pPr>
            <a:endParaRPr lang="en-US" sz="4400" b="1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 </a:t>
            </a:r>
            <a:r>
              <a:rPr lang="en-US" sz="4400" b="1">
                <a:latin typeface="Arial Black" pitchFamily="34" charset="0"/>
              </a:rPr>
              <a:t>What are the problems?</a:t>
            </a:r>
            <a:endParaRPr lang="ru-RU" sz="44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sore throat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81075"/>
            <a:ext cx="3810000" cy="5040313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11638" y="2492375"/>
            <a:ext cx="43910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I have a horrible </a:t>
            </a:r>
            <a:r>
              <a:rPr lang="en-US" sz="4400">
                <a:solidFill>
                  <a:srgbClr val="990000"/>
                </a:solidFill>
              </a:rPr>
              <a:t>sore throat.</a:t>
            </a:r>
            <a:endParaRPr lang="ru-RU" sz="440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eada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050"/>
            <a:ext cx="3962400" cy="50800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95738" y="1844675"/>
            <a:ext cx="49688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I have </a:t>
            </a:r>
            <a:r>
              <a:rPr lang="en-US" sz="4400">
                <a:solidFill>
                  <a:srgbClr val="990000"/>
                </a:solidFill>
              </a:rPr>
              <a:t>a headache.</a:t>
            </a:r>
            <a:r>
              <a:rPr lang="en-US" sz="4400"/>
              <a:t> </a:t>
            </a:r>
            <a:endParaRPr lang="ru-RU" sz="4400"/>
          </a:p>
          <a:p>
            <a:pPr>
              <a:spcBef>
                <a:spcPct val="50000"/>
              </a:spcBef>
            </a:pPr>
            <a:r>
              <a:rPr lang="en-US" sz="4400"/>
              <a:t>Perhaps, I have </a:t>
            </a:r>
            <a:endParaRPr lang="ru-RU" sz="4400"/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990000"/>
                </a:solidFill>
              </a:rPr>
              <a:t>the flu</a:t>
            </a:r>
            <a:r>
              <a:rPr lang="en-US" sz="4400"/>
              <a:t> </a:t>
            </a:r>
            <a:r>
              <a:rPr lang="ru-RU" sz="4400"/>
              <a:t>(</a:t>
            </a:r>
            <a:r>
              <a:rPr lang="ru-RU" sz="4400" i="1"/>
              <a:t>грипп</a:t>
            </a:r>
            <a:r>
              <a:rPr lang="ru-RU" sz="44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желуд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150"/>
            <a:ext cx="3313113" cy="5329238"/>
          </a:xfrm>
          <a:prstGeom prst="rect">
            <a:avLst/>
          </a:prstGeo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348038" y="2133600"/>
            <a:ext cx="5976937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I have </a:t>
            </a:r>
            <a:r>
              <a:rPr lang="en-US" sz="4400">
                <a:solidFill>
                  <a:srgbClr val="990000"/>
                </a:solidFill>
              </a:rPr>
              <a:t>a stomachache.</a:t>
            </a:r>
          </a:p>
          <a:p>
            <a:pPr>
              <a:spcBef>
                <a:spcPct val="50000"/>
              </a:spcBef>
            </a:pPr>
            <a:r>
              <a:rPr lang="en-US" sz="4400"/>
              <a:t>I </a:t>
            </a:r>
            <a:r>
              <a:rPr lang="en-US" sz="4400">
                <a:solidFill>
                  <a:srgbClr val="990000"/>
                </a:solidFill>
              </a:rPr>
              <a:t>feel</a:t>
            </a:r>
            <a:r>
              <a:rPr lang="en-US" sz="4400"/>
              <a:t> </a:t>
            </a:r>
            <a:r>
              <a:rPr lang="ru-RU" sz="4400"/>
              <a:t>(</a:t>
            </a:r>
            <a:r>
              <a:rPr lang="ru-RU" sz="4400" i="1"/>
              <a:t>чувствую</a:t>
            </a:r>
            <a:r>
              <a:rPr lang="ru-RU" sz="4400"/>
              <a:t>) </a:t>
            </a:r>
            <a:r>
              <a:rPr lang="en-US" sz="4400"/>
              <a:t> awful.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ух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050"/>
            <a:ext cx="3635375" cy="5111750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067175" y="2636838"/>
            <a:ext cx="489743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I have horrible </a:t>
            </a:r>
            <a:r>
              <a:rPr lang="en-US" sz="5400">
                <a:solidFill>
                  <a:srgbClr val="990000"/>
                </a:solidFill>
              </a:rPr>
              <a:t>earache.</a:t>
            </a:r>
            <a:endParaRPr lang="ru-RU" sz="540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зуб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050"/>
            <a:ext cx="3516313" cy="5043488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92500" y="2708275"/>
            <a:ext cx="56515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/>
              <a:t>I have </a:t>
            </a:r>
            <a:r>
              <a:rPr lang="en-US" sz="5400" dirty="0">
                <a:solidFill>
                  <a:srgbClr val="990000"/>
                </a:solidFill>
              </a:rPr>
              <a:t>toothache.</a:t>
            </a:r>
          </a:p>
          <a:p>
            <a:pPr>
              <a:spcBef>
                <a:spcPct val="50000"/>
              </a:spcBef>
            </a:pPr>
            <a:r>
              <a:rPr lang="en-US" sz="5400" dirty="0"/>
              <a:t>It’s horrible.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просту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3995738" cy="4686300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0" y="3068638"/>
            <a:ext cx="3871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067175" y="1916113"/>
            <a:ext cx="5076825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I have </a:t>
            </a:r>
            <a:r>
              <a:rPr lang="en-US" sz="5400">
                <a:solidFill>
                  <a:srgbClr val="990000"/>
                </a:solidFill>
              </a:rPr>
              <a:t>a cold</a:t>
            </a:r>
            <a:r>
              <a:rPr lang="en-US" sz="5400"/>
              <a:t> </a:t>
            </a:r>
            <a:r>
              <a:rPr lang="ru-RU" sz="5400"/>
              <a:t>(</a:t>
            </a:r>
            <a:r>
              <a:rPr lang="ru-RU" sz="5400" i="1"/>
              <a:t>простуда</a:t>
            </a:r>
            <a:r>
              <a:rPr lang="ru-RU" sz="5400"/>
              <a:t>)</a:t>
            </a:r>
            <a:r>
              <a:rPr lang="en-US" sz="5400"/>
              <a:t>.</a:t>
            </a:r>
          </a:p>
          <a:p>
            <a:pPr>
              <a:spcBef>
                <a:spcPct val="50000"/>
              </a:spcBef>
            </a:pPr>
            <a:r>
              <a:rPr lang="en-US" sz="5400"/>
              <a:t>I don’t feel well.</a:t>
            </a: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301</Words>
  <Application>Microsoft Office PowerPoint</Application>
  <PresentationFormat>Экран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What have you done today to stay healthy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British English               American English </vt:lpstr>
      <vt:lpstr>Слайд 13</vt:lpstr>
      <vt:lpstr>Слайд 14</vt:lpstr>
      <vt:lpstr>Слайд 15</vt:lpstr>
      <vt:lpstr>Слайд 16</vt:lpstr>
      <vt:lpstr>Слайд 17</vt:lpstr>
      <vt:lpstr>Слайд 18</vt:lpstr>
      <vt:lpstr>Proverbs</vt:lpstr>
      <vt:lpstr>Homework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14</cp:revision>
  <dcterms:created xsi:type="dcterms:W3CDTF">2009-02-28T15:04:34Z</dcterms:created>
  <dcterms:modified xsi:type="dcterms:W3CDTF">2018-01-11T15:49:19Z</dcterms:modified>
</cp:coreProperties>
</file>