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6F467E-AAD6-4E48-A547-C5B8E8711121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69596-FCFC-4039-B021-FA57807146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69596-FCFC-4039-B021-FA578071465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Are you glad to be back to school?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is glad /</a:t>
            </a:r>
            <a:r>
              <a:rPr lang="en-US" b="1" i="1" dirty="0" smtClean="0">
                <a:solidFill>
                  <a:srgbClr val="C00000"/>
                </a:solidFill>
              </a:rPr>
              <a:t>is upset/ </a:t>
            </a:r>
            <a:r>
              <a:rPr lang="en-US" b="1" dirty="0" smtClean="0"/>
              <a:t>is happy/ </a:t>
            </a:r>
            <a:r>
              <a:rPr lang="en-US" b="1" i="1" dirty="0" smtClean="0">
                <a:solidFill>
                  <a:srgbClr val="002060"/>
                </a:solidFill>
              </a:rPr>
              <a:t>worries/ </a:t>
            </a:r>
            <a:r>
              <a:rPr lang="en-US" b="1" dirty="0" smtClean="0">
                <a:solidFill>
                  <a:srgbClr val="C00000"/>
                </a:solidFill>
              </a:rPr>
              <a:t>hopes/ </a:t>
            </a:r>
            <a:r>
              <a:rPr lang="en-US" b="1" dirty="0" smtClean="0"/>
              <a:t>thinks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29200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Susan: Oh! We`ll have a lot of tests. They are very difficult.</a:t>
            </a:r>
          </a:p>
          <a:p>
            <a:r>
              <a:rPr lang="en-US" sz="4400" b="1" dirty="0" smtClean="0"/>
              <a:t>Dan: I`ll take part in different activities. There are a lot of interesting at school.</a:t>
            </a:r>
          </a:p>
          <a:p>
            <a:r>
              <a:rPr lang="en-US" sz="4400" b="1" dirty="0" smtClean="0"/>
              <a:t>Linda: Most of school subjects are great ! We do a lot of interesting projects!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is glad /</a:t>
            </a:r>
            <a:r>
              <a:rPr lang="en-US" b="1" i="1" dirty="0" smtClean="0">
                <a:solidFill>
                  <a:srgbClr val="C00000"/>
                </a:solidFill>
              </a:rPr>
              <a:t>is upset/ </a:t>
            </a:r>
            <a:r>
              <a:rPr lang="en-US" b="1" dirty="0" smtClean="0"/>
              <a:t>is happy/ </a:t>
            </a:r>
            <a:r>
              <a:rPr lang="en-US" b="1" i="1" dirty="0" smtClean="0">
                <a:solidFill>
                  <a:srgbClr val="002060"/>
                </a:solidFill>
              </a:rPr>
              <a:t>worries/ </a:t>
            </a:r>
            <a:r>
              <a:rPr lang="en-US" b="1" dirty="0" smtClean="0">
                <a:solidFill>
                  <a:srgbClr val="C00000"/>
                </a:solidFill>
              </a:rPr>
              <a:t>hopes/ </a:t>
            </a:r>
            <a:r>
              <a:rPr lang="en-US" b="1" dirty="0" smtClean="0"/>
              <a:t>thinks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Jane: We`ll have discos this year! I`ll play the school band again!</a:t>
            </a:r>
          </a:p>
          <a:p>
            <a:r>
              <a:rPr lang="en-US" sz="4000" b="1" dirty="0" smtClean="0"/>
              <a:t>Rob: I have no friends here. I`m a new pupil at this school.</a:t>
            </a:r>
          </a:p>
          <a:p>
            <a:r>
              <a:rPr lang="en-US" sz="4000" b="1" dirty="0" smtClean="0"/>
              <a:t>Jenny: This year is going to be hard . We`ll have a lot of tests.</a:t>
            </a:r>
          </a:p>
          <a:p>
            <a:r>
              <a:rPr lang="en-US" sz="4000" b="1" dirty="0" smtClean="0"/>
              <a:t>Chris: The holidays are over. And I have to get up early again.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i="1" dirty="0" smtClean="0">
                <a:solidFill>
                  <a:srgbClr val="FF0000"/>
                </a:solidFill>
              </a:rPr>
              <a:t>Are you glad to be back to school?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I`m glad to be back to school.</a:t>
            </a:r>
          </a:p>
          <a:p>
            <a:r>
              <a:rPr lang="en-US" sz="4800" b="1" dirty="0" smtClean="0"/>
              <a:t>It`s sad that the holidays are over.</a:t>
            </a:r>
          </a:p>
          <a:p>
            <a:r>
              <a:rPr lang="en-US" sz="4800" b="1" dirty="0" smtClean="0"/>
              <a:t>It`s good and bad to be back to school.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Verb </a:t>
            </a:r>
            <a:r>
              <a:rPr lang="en-US" sz="6600" b="1" dirty="0" smtClean="0">
                <a:solidFill>
                  <a:srgbClr val="FF0000"/>
                </a:solidFill>
              </a:rPr>
              <a:t>to be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/>
              <a:t>I </a:t>
            </a:r>
            <a:r>
              <a:rPr lang="en-US" sz="5400" b="1" dirty="0" smtClean="0">
                <a:solidFill>
                  <a:srgbClr val="FF0000"/>
                </a:solidFill>
              </a:rPr>
              <a:t>am</a:t>
            </a:r>
            <a:r>
              <a:rPr lang="en-US" sz="5400" b="1" dirty="0" smtClean="0"/>
              <a:t> (not)</a:t>
            </a:r>
          </a:p>
          <a:p>
            <a:r>
              <a:rPr lang="en-US" sz="5400" b="1" dirty="0" smtClean="0"/>
              <a:t>You </a:t>
            </a:r>
            <a:r>
              <a:rPr lang="en-US" sz="5400" b="1" dirty="0" smtClean="0">
                <a:solidFill>
                  <a:srgbClr val="FF0000"/>
                </a:solidFill>
              </a:rPr>
              <a:t>are</a:t>
            </a:r>
            <a:r>
              <a:rPr lang="en-US" sz="5400" b="1" dirty="0" smtClean="0"/>
              <a:t> (not)</a:t>
            </a:r>
          </a:p>
          <a:p>
            <a:r>
              <a:rPr lang="en-US" sz="5400" b="1" dirty="0" smtClean="0"/>
              <a:t>He(she) </a:t>
            </a:r>
            <a:r>
              <a:rPr lang="en-US" sz="5400" b="1" dirty="0" smtClean="0">
                <a:solidFill>
                  <a:srgbClr val="FF0000"/>
                </a:solidFill>
              </a:rPr>
              <a:t>is</a:t>
            </a:r>
            <a:r>
              <a:rPr lang="en-US" sz="5400" b="1" dirty="0" smtClean="0"/>
              <a:t> (not)</a:t>
            </a:r>
          </a:p>
          <a:p>
            <a:r>
              <a:rPr lang="en-US" sz="5400" b="1" dirty="0" smtClean="0"/>
              <a:t>We </a:t>
            </a:r>
            <a:r>
              <a:rPr lang="en-US" sz="5400" b="1" dirty="0" smtClean="0">
                <a:solidFill>
                  <a:srgbClr val="FF0000"/>
                </a:solidFill>
              </a:rPr>
              <a:t>are </a:t>
            </a:r>
            <a:r>
              <a:rPr lang="en-US" sz="5400" b="1" dirty="0" smtClean="0"/>
              <a:t>(not)</a:t>
            </a:r>
          </a:p>
          <a:p>
            <a:r>
              <a:rPr lang="en-US" sz="5400" b="1" dirty="0" smtClean="0"/>
              <a:t>They </a:t>
            </a:r>
            <a:r>
              <a:rPr lang="en-US" sz="5400" b="1" dirty="0" smtClean="0">
                <a:solidFill>
                  <a:srgbClr val="FF0000"/>
                </a:solidFill>
              </a:rPr>
              <a:t>are</a:t>
            </a:r>
            <a:r>
              <a:rPr lang="en-US" sz="5400" b="1" dirty="0" smtClean="0"/>
              <a:t> (not)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Reported speech(</a:t>
            </a:r>
            <a:r>
              <a:rPr lang="ru-RU" sz="3600" b="1" dirty="0" smtClean="0"/>
              <a:t>Косвенная речь) используется для того, чтобы передать , пересказать чьи-то  слова</a:t>
            </a:r>
            <a:r>
              <a:rPr lang="en-US" sz="3600" b="1" dirty="0" smtClean="0"/>
              <a:t>.</a:t>
            </a:r>
            <a:r>
              <a:rPr lang="ru-RU" sz="3600" b="1" dirty="0" smtClean="0"/>
              <a:t>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ru-RU" b="1" i="1" dirty="0" smtClean="0"/>
              <a:t>Мария говорит: «Я счастлива»-Это прямая речь.</a:t>
            </a:r>
          </a:p>
          <a:p>
            <a:r>
              <a:rPr lang="ru-RU" b="1" i="1" dirty="0" smtClean="0"/>
              <a:t>Мария говорит , что она счастлива. –Это косвенная речь , то есть мы передали слова Марии.</a:t>
            </a:r>
          </a:p>
          <a:p>
            <a:r>
              <a:rPr lang="ru-RU" b="1" i="1" dirty="0" smtClean="0"/>
              <a:t>Теперь мы будем учиться  переводить предложения из прямой речи в косвенную на английском языке.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1430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Когда мы передаём слова другого человека, мы используем глагол </a:t>
            </a:r>
            <a:r>
              <a:rPr lang="en-US" sz="3600" b="1" i="1" u="sng" dirty="0" smtClean="0"/>
              <a:t>to</a:t>
            </a:r>
            <a:r>
              <a:rPr lang="en-US" sz="3600" b="1" dirty="0" smtClean="0"/>
              <a:t> </a:t>
            </a:r>
            <a:r>
              <a:rPr lang="en-US" sz="3600" b="1" i="1" u="sng" dirty="0" smtClean="0"/>
              <a:t>say</a:t>
            </a:r>
            <a:r>
              <a:rPr lang="en-US" sz="3600" b="1" dirty="0" smtClean="0"/>
              <a:t>(</a:t>
            </a:r>
            <a:r>
              <a:rPr lang="ru-RU" sz="3600" b="1" dirty="0" smtClean="0"/>
              <a:t>говорить) и союз </a:t>
            </a:r>
            <a:r>
              <a:rPr lang="en-US" sz="3600" b="1" i="1" u="sng" dirty="0" smtClean="0"/>
              <a:t>that</a:t>
            </a:r>
            <a:r>
              <a:rPr lang="en-US" sz="3600" b="1" dirty="0" smtClean="0"/>
              <a:t> (</a:t>
            </a:r>
            <a:r>
              <a:rPr lang="ru-RU" sz="3600" b="1" dirty="0" smtClean="0"/>
              <a:t>что), при этом личные</a:t>
            </a:r>
            <a:r>
              <a:rPr lang="en-US" sz="3600" b="1" dirty="0" smtClean="0"/>
              <a:t> </a:t>
            </a:r>
            <a:r>
              <a:rPr lang="ru-RU" sz="3600" b="1" dirty="0" smtClean="0"/>
              <a:t>(кто? </a:t>
            </a:r>
            <a:r>
              <a:rPr lang="en-US" sz="3600" b="1" dirty="0" smtClean="0"/>
              <a:t>I, you, he, she, we, they)</a:t>
            </a:r>
            <a:r>
              <a:rPr lang="ru-RU" sz="3600" b="1" dirty="0" smtClean="0"/>
              <a:t> и притяжательные </a:t>
            </a:r>
            <a:r>
              <a:rPr lang="en-US" sz="3600" b="1" dirty="0" smtClean="0"/>
              <a:t>(</a:t>
            </a:r>
            <a:r>
              <a:rPr lang="ru-RU" sz="3600" b="1" dirty="0" smtClean="0"/>
              <a:t>чей? </a:t>
            </a:r>
            <a:r>
              <a:rPr lang="en-US" sz="3600" b="1" dirty="0" smtClean="0"/>
              <a:t>My ,your, his, her)</a:t>
            </a:r>
            <a:r>
              <a:rPr lang="ru-RU" sz="3600" b="1" dirty="0" smtClean="0"/>
              <a:t>местоимения прямой речи заменяются по смыслу.</a:t>
            </a:r>
          </a:p>
          <a:p>
            <a:r>
              <a:rPr lang="en-US" sz="3600" b="1" dirty="0" smtClean="0"/>
              <a:t>Pete: I am happy. </a:t>
            </a:r>
            <a:r>
              <a:rPr lang="ru-RU" sz="3600" b="1" dirty="0" smtClean="0"/>
              <a:t>(прямая речь)</a:t>
            </a:r>
          </a:p>
          <a:p>
            <a:r>
              <a:rPr lang="en-US" sz="3600" b="1" dirty="0" smtClean="0"/>
              <a:t>Pete says that he is happy. (</a:t>
            </a:r>
            <a:r>
              <a:rPr lang="ru-RU" sz="3600" b="1" dirty="0" smtClean="0"/>
              <a:t>косвенная речь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501208"/>
          </a:xfrm>
        </p:spPr>
        <p:txBody>
          <a:bodyPr>
            <a:normAutofit fontScale="92500" lnSpcReduction="20000"/>
          </a:bodyPr>
          <a:lstStyle/>
          <a:p>
            <a:r>
              <a:rPr lang="en-US" sz="4200" b="1" u="sng" dirty="0" smtClean="0"/>
              <a:t>John: </a:t>
            </a:r>
            <a:r>
              <a:rPr lang="en-US" sz="4200" b="1" dirty="0" smtClean="0">
                <a:solidFill>
                  <a:srgbClr val="00B050"/>
                </a:solidFill>
              </a:rPr>
              <a:t>I am </a:t>
            </a:r>
            <a:r>
              <a:rPr lang="en-US" sz="4200" b="1" dirty="0" smtClean="0"/>
              <a:t>happy. –John </a:t>
            </a:r>
            <a:r>
              <a:rPr lang="en-US" sz="4200" b="1" dirty="0" smtClean="0">
                <a:solidFill>
                  <a:srgbClr val="00B0F0"/>
                </a:solidFill>
              </a:rPr>
              <a:t>says that </a:t>
            </a:r>
            <a:r>
              <a:rPr lang="en-US" sz="4200" b="1" dirty="0" smtClean="0">
                <a:solidFill>
                  <a:srgbClr val="00B050"/>
                </a:solidFill>
              </a:rPr>
              <a:t>he is </a:t>
            </a:r>
            <a:r>
              <a:rPr lang="en-US" sz="4200" b="1" dirty="0" smtClean="0"/>
              <a:t>happy.</a:t>
            </a:r>
          </a:p>
          <a:p>
            <a:r>
              <a:rPr lang="en-US" sz="4200" b="1" u="sng" dirty="0" smtClean="0"/>
              <a:t>Mary:</a:t>
            </a:r>
            <a:r>
              <a:rPr lang="en-US" sz="4200" b="1" dirty="0" smtClean="0"/>
              <a:t> </a:t>
            </a:r>
            <a:r>
              <a:rPr lang="en-US" sz="4200" b="1" dirty="0" smtClean="0">
                <a:solidFill>
                  <a:srgbClr val="00B050"/>
                </a:solidFill>
              </a:rPr>
              <a:t>I am </a:t>
            </a:r>
            <a:r>
              <a:rPr lang="en-US" sz="4200" b="1" dirty="0" smtClean="0"/>
              <a:t>glad to see you. –Mary </a:t>
            </a:r>
            <a:r>
              <a:rPr lang="en-US" sz="4200" b="1" dirty="0" smtClean="0">
                <a:solidFill>
                  <a:srgbClr val="00B0F0"/>
                </a:solidFill>
              </a:rPr>
              <a:t>says that </a:t>
            </a:r>
            <a:r>
              <a:rPr lang="en-US" sz="4200" b="1" dirty="0" smtClean="0">
                <a:solidFill>
                  <a:srgbClr val="00B050"/>
                </a:solidFill>
              </a:rPr>
              <a:t>she is </a:t>
            </a:r>
            <a:r>
              <a:rPr lang="en-US" sz="4200" b="1" dirty="0" smtClean="0"/>
              <a:t>glad to see </a:t>
            </a:r>
            <a:r>
              <a:rPr lang="en-US" sz="4200" b="1" dirty="0" smtClean="0">
                <a:solidFill>
                  <a:srgbClr val="00B050"/>
                </a:solidFill>
              </a:rPr>
              <a:t>us. </a:t>
            </a:r>
          </a:p>
          <a:p>
            <a:r>
              <a:rPr lang="en-US" sz="4200" b="1" u="sng" dirty="0" smtClean="0"/>
              <a:t>Pete and Robert: </a:t>
            </a:r>
            <a:r>
              <a:rPr lang="en-US" sz="4200" b="1" dirty="0" smtClean="0">
                <a:solidFill>
                  <a:srgbClr val="00B050"/>
                </a:solidFill>
              </a:rPr>
              <a:t>we are </a:t>
            </a:r>
            <a:r>
              <a:rPr lang="en-US" sz="4200" b="1" dirty="0" smtClean="0"/>
              <a:t>ready for a lesson.-Pete and Robert </a:t>
            </a:r>
            <a:r>
              <a:rPr lang="en-US" sz="4200" b="1" dirty="0" smtClean="0">
                <a:solidFill>
                  <a:srgbClr val="00B0F0"/>
                </a:solidFill>
              </a:rPr>
              <a:t>says that </a:t>
            </a:r>
            <a:r>
              <a:rPr lang="en-US" sz="4200" b="1" dirty="0" smtClean="0">
                <a:solidFill>
                  <a:srgbClr val="00B050"/>
                </a:solidFill>
              </a:rPr>
              <a:t>they are </a:t>
            </a:r>
            <a:r>
              <a:rPr lang="en-US" sz="4200" b="1" dirty="0" smtClean="0"/>
              <a:t>ready for a lesson.</a:t>
            </a:r>
          </a:p>
          <a:p>
            <a:r>
              <a:rPr lang="en-US" sz="4200" b="1" u="sng" dirty="0" smtClean="0"/>
              <a:t>Mandy: </a:t>
            </a:r>
            <a:r>
              <a:rPr lang="en-US" sz="4200" b="1" u="sng" dirty="0" smtClean="0">
                <a:solidFill>
                  <a:srgbClr val="00B050"/>
                </a:solidFill>
              </a:rPr>
              <a:t>I</a:t>
            </a:r>
            <a:r>
              <a:rPr lang="en-US" sz="4200" b="1" u="sng" dirty="0" smtClean="0"/>
              <a:t> will meet </a:t>
            </a:r>
            <a:r>
              <a:rPr lang="en-US" sz="4200" b="1" u="sng" dirty="0" smtClean="0">
                <a:solidFill>
                  <a:srgbClr val="00B050"/>
                </a:solidFill>
              </a:rPr>
              <a:t>my</a:t>
            </a:r>
            <a:r>
              <a:rPr lang="en-US" sz="4200" b="1" u="sng" dirty="0" smtClean="0"/>
              <a:t> friends again. -Mandy says that </a:t>
            </a:r>
            <a:r>
              <a:rPr lang="en-US" sz="4200" b="1" u="sng" dirty="0" smtClean="0">
                <a:solidFill>
                  <a:srgbClr val="00B050"/>
                </a:solidFill>
              </a:rPr>
              <a:t>she</a:t>
            </a:r>
            <a:r>
              <a:rPr lang="en-US" sz="4200" b="1" u="sng" dirty="0" smtClean="0"/>
              <a:t> will meet </a:t>
            </a:r>
            <a:r>
              <a:rPr lang="en-US" sz="4200" b="1" u="sng" dirty="0" smtClean="0">
                <a:solidFill>
                  <a:srgbClr val="00B050"/>
                </a:solidFill>
              </a:rPr>
              <a:t>her</a:t>
            </a:r>
            <a:r>
              <a:rPr lang="en-US" sz="4200" b="1" u="sng" dirty="0" smtClean="0"/>
              <a:t> friends again</a:t>
            </a:r>
            <a:r>
              <a:rPr lang="en-US" b="1" u="sng" dirty="0" smtClean="0"/>
              <a:t>.</a:t>
            </a:r>
            <a:endParaRPr lang="ru-RU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Report what the children say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Tom: I`m starting a new school. I worry that I won`t  have friends there.</a:t>
            </a:r>
          </a:p>
          <a:p>
            <a:r>
              <a:rPr lang="en-US" sz="4400" b="1" dirty="0" smtClean="0"/>
              <a:t>Sarah: We had long summer holidays. I`m glad that we start learning new things.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Susan: I`m looking forward to seeing our form teacher </a:t>
            </a:r>
            <a:r>
              <a:rPr lang="en-US" sz="4400" b="1" dirty="0" err="1" smtClean="0"/>
              <a:t>Mrs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Langridge</a:t>
            </a:r>
            <a:r>
              <a:rPr lang="en-US" sz="4400" b="1" dirty="0" smtClean="0"/>
              <a:t>. I`m happy that she`ll teach us this year.</a:t>
            </a:r>
          </a:p>
          <a:p>
            <a:r>
              <a:rPr lang="en-US" sz="4400" b="1" dirty="0" smtClean="0"/>
              <a:t>David: I don`t like going back to school. It`s sad that the holidays are over.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Feelings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/>
              <a:t>Для того , чтобы передать в косвенной речи, то что люди думают, чувствуют , используются глаголы </a:t>
            </a:r>
            <a:endParaRPr lang="en-US" sz="4400" b="1" dirty="0" smtClean="0"/>
          </a:p>
          <a:p>
            <a:r>
              <a:rPr lang="en-US" sz="4400" b="1" i="1" u="sng" dirty="0" smtClean="0">
                <a:solidFill>
                  <a:srgbClr val="C00000"/>
                </a:solidFill>
              </a:rPr>
              <a:t>To think, to hope, to worry, to be upset</a:t>
            </a:r>
            <a:r>
              <a:rPr lang="ru-RU" sz="4400" b="1" i="1" u="sng" dirty="0" smtClean="0">
                <a:solidFill>
                  <a:srgbClr val="C00000"/>
                </a:solidFill>
              </a:rPr>
              <a:t> ,</a:t>
            </a:r>
            <a:r>
              <a:rPr lang="en-US" sz="4400" b="1" i="1" u="sng" dirty="0" smtClean="0">
                <a:solidFill>
                  <a:srgbClr val="C00000"/>
                </a:solidFill>
              </a:rPr>
              <a:t>to be glad, to understand, to believe </a:t>
            </a:r>
            <a:r>
              <a:rPr lang="ru-RU" sz="4400" b="1" dirty="0" smtClean="0"/>
              <a:t>и др.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 example: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Lucy: Ugh! We must wear that uniform again!</a:t>
            </a:r>
          </a:p>
          <a:p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Lucy is upset that they must wear uniform again.</a:t>
            </a:r>
            <a:endParaRPr lang="ru-RU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580</Words>
  <Application>Microsoft Office PowerPoint</Application>
  <PresentationFormat>Экран (4:3)</PresentationFormat>
  <Paragraphs>43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Are you glad to be back to school?</vt:lpstr>
      <vt:lpstr>Verb to be</vt:lpstr>
      <vt:lpstr>Reported speech(Косвенная речь) используется для того, чтобы передать , пересказать чьи-то  слова. </vt:lpstr>
      <vt:lpstr>Слайд 4</vt:lpstr>
      <vt:lpstr>Слайд 5</vt:lpstr>
      <vt:lpstr>Report what the children say</vt:lpstr>
      <vt:lpstr>Слайд 7</vt:lpstr>
      <vt:lpstr>Feelings </vt:lpstr>
      <vt:lpstr>For example:</vt:lpstr>
      <vt:lpstr>is glad /is upset/ is happy/ worries/ hopes/ thinks</vt:lpstr>
      <vt:lpstr>is glad /is upset/ is happy/ worries/ hopes/ thinks</vt:lpstr>
      <vt:lpstr>Are you glad to be back to school?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you glad to be back to school?</dc:title>
  <dc:creator>Белый</dc:creator>
  <cp:lastModifiedBy>юзер</cp:lastModifiedBy>
  <cp:revision>30</cp:revision>
  <dcterms:created xsi:type="dcterms:W3CDTF">2015-09-09T18:46:03Z</dcterms:created>
  <dcterms:modified xsi:type="dcterms:W3CDTF">2015-09-16T05:50:14Z</dcterms:modified>
</cp:coreProperties>
</file>