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96FE6-CD34-411F-B3A4-BC25ADF0D943}" type="datetimeFigureOut">
              <a:rPr lang="ru-RU" smtClean="0"/>
              <a:pPr/>
              <a:t>07.09.2010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AE60-C085-44E9-956B-C51F63A7D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good proverb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428868"/>
            <a:ext cx="6772300" cy="320993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Tastes differ.</a:t>
            </a:r>
            <a:endParaRPr lang="ru-RU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What </a:t>
            </a:r>
            <a:r>
              <a:rPr lang="en-US" u="sng" dirty="0" smtClean="0"/>
              <a:t>about you?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u="sng" dirty="0" smtClean="0"/>
              <a:t>Answer </a:t>
            </a:r>
            <a:r>
              <a:rPr lang="en-US" u="sng" dirty="0" smtClean="0"/>
              <a:t>the questions.</a:t>
            </a:r>
            <a:endParaRPr lang="ru-RU" dirty="0" smtClean="0"/>
          </a:p>
          <a:p>
            <a:pPr lvl="0"/>
            <a:r>
              <a:rPr lang="en-US" dirty="0" smtClean="0"/>
              <a:t>What is your height now?</a:t>
            </a:r>
            <a:endParaRPr lang="ru-RU" dirty="0" smtClean="0"/>
          </a:p>
          <a:p>
            <a:pPr lvl="0"/>
            <a:r>
              <a:rPr lang="en-US" dirty="0" smtClean="0"/>
              <a:t>What </a:t>
            </a:r>
            <a:r>
              <a:rPr lang="en-US" dirty="0" err="1" smtClean="0"/>
              <a:t>colour</a:t>
            </a:r>
            <a:r>
              <a:rPr lang="en-US" dirty="0" smtClean="0"/>
              <a:t> are your eyes?</a:t>
            </a:r>
            <a:endParaRPr lang="ru-RU" dirty="0" smtClean="0"/>
          </a:p>
          <a:p>
            <a:pPr lvl="0"/>
            <a:r>
              <a:rPr lang="en-US" dirty="0" smtClean="0"/>
              <a:t>What </a:t>
            </a:r>
            <a:r>
              <a:rPr lang="en-US" dirty="0" err="1" smtClean="0"/>
              <a:t>colour</a:t>
            </a:r>
            <a:r>
              <a:rPr lang="en-US" dirty="0" smtClean="0"/>
              <a:t> is your hair?</a:t>
            </a:r>
            <a:endParaRPr lang="ru-RU" dirty="0" smtClean="0"/>
          </a:p>
          <a:p>
            <a:pPr lvl="0"/>
            <a:r>
              <a:rPr lang="en-US" dirty="0" smtClean="0"/>
              <a:t>How long is your hair?</a:t>
            </a:r>
            <a:endParaRPr lang="ru-RU" dirty="0" smtClean="0"/>
          </a:p>
          <a:p>
            <a:pPr lvl="0"/>
            <a:r>
              <a:rPr lang="en-US" dirty="0" smtClean="0"/>
              <a:t>What is your nose like?</a:t>
            </a:r>
            <a:endParaRPr lang="ru-RU" dirty="0" smtClean="0"/>
          </a:p>
          <a:p>
            <a:pPr lvl="0"/>
            <a:r>
              <a:rPr lang="en-US" dirty="0" smtClean="0"/>
              <a:t>What is your face?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Possessive </a:t>
            </a:r>
            <a:r>
              <a:rPr lang="en-US" b="1" i="1" dirty="0"/>
              <a:t>Case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(</a:t>
            </a:r>
            <a:r>
              <a:rPr lang="ru-RU" b="1" i="1" dirty="0"/>
              <a:t>Притяжательный падеж)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В английском языке, в отличие от русского языка, существительные имеют притяжательный падеж, который служит для того, чтобы сказать, кому что принадлежит. Форму притяжательного падежа имеют в основном одушевленные существительные, обозначающие живое существо, которому принадлежит предмет, качество или признак. Например :</a:t>
            </a:r>
          </a:p>
          <a:p>
            <a:pPr marL="514350" indent="-514350">
              <a:buNone/>
            </a:pPr>
            <a:r>
              <a:rPr lang="en-US" b="1" i="1" dirty="0" smtClean="0"/>
              <a:t>            the </a:t>
            </a:r>
            <a:r>
              <a:rPr lang="en-US" b="1" i="1" dirty="0"/>
              <a:t>girl</a:t>
            </a:r>
            <a:r>
              <a:rPr lang="ru-RU" b="1" i="1" dirty="0"/>
              <a:t>’</a:t>
            </a:r>
            <a:r>
              <a:rPr lang="en-US" b="1" i="1" dirty="0"/>
              <a:t>s book</a:t>
            </a:r>
            <a:r>
              <a:rPr lang="ru-RU" b="1" i="1" dirty="0"/>
              <a:t> – книга девочки</a:t>
            </a:r>
            <a:endParaRPr lang="ru-RU" dirty="0"/>
          </a:p>
          <a:p>
            <a:pPr marL="514350" indent="-514350">
              <a:buNone/>
            </a:pPr>
            <a:r>
              <a:rPr lang="en-US" b="1" i="1" dirty="0" smtClean="0"/>
              <a:t>            the </a:t>
            </a:r>
            <a:r>
              <a:rPr lang="en-US" b="1" i="1" dirty="0"/>
              <a:t>boys</a:t>
            </a:r>
            <a:r>
              <a:rPr lang="ru-RU" b="1" i="1" dirty="0"/>
              <a:t>’ </a:t>
            </a:r>
            <a:r>
              <a:rPr lang="en-US" b="1" i="1" dirty="0"/>
              <a:t>dictionary</a:t>
            </a:r>
            <a:r>
              <a:rPr lang="ru-RU" b="1" i="1" dirty="0"/>
              <a:t> – словарь мальчиков</a:t>
            </a:r>
            <a:endParaRPr lang="ru-RU" dirty="0"/>
          </a:p>
          <a:p>
            <a:pPr marL="514350" indent="-514350">
              <a:buNone/>
            </a:pPr>
            <a:r>
              <a:rPr lang="en-US" b="1" i="1" dirty="0" smtClean="0"/>
              <a:t>            children</a:t>
            </a:r>
            <a:r>
              <a:rPr lang="ru-RU" b="1" i="1" dirty="0"/>
              <a:t>’</a:t>
            </a:r>
            <a:r>
              <a:rPr lang="en-US" b="1" i="1" dirty="0"/>
              <a:t>s books</a:t>
            </a:r>
            <a:r>
              <a:rPr lang="ru-RU" b="1" i="1" dirty="0"/>
              <a:t> – книги  детей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Притяжательный падеж существительных в единственном числе образуется путем прибавления окончания </a:t>
            </a:r>
            <a:r>
              <a:rPr lang="ru-RU" b="1" dirty="0"/>
              <a:t>– ‘</a:t>
            </a:r>
            <a:r>
              <a:rPr lang="en-US" b="1" dirty="0"/>
              <a:t>s</a:t>
            </a:r>
            <a:r>
              <a:rPr lang="en-US" dirty="0"/>
              <a:t> </a:t>
            </a:r>
            <a:r>
              <a:rPr lang="ru-RU" dirty="0"/>
              <a:t>(т.е. знака апостроф ‘ и буквы </a:t>
            </a:r>
            <a:r>
              <a:rPr lang="en-US" dirty="0"/>
              <a:t>s</a:t>
            </a:r>
            <a:r>
              <a:rPr lang="ru-RU" dirty="0"/>
              <a:t>)  </a:t>
            </a:r>
            <a:r>
              <a:rPr lang="en-US" b="1" i="1" dirty="0"/>
              <a:t>Tom</a:t>
            </a:r>
            <a:r>
              <a:rPr lang="ru-RU" b="1" i="1" dirty="0"/>
              <a:t>’</a:t>
            </a:r>
            <a:r>
              <a:rPr lang="en-US" b="1" i="1" dirty="0"/>
              <a:t>s dog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Чтобы образовать притяжательный падеж , к существительному во множественном числе добавляется только апостроф</a:t>
            </a:r>
            <a:r>
              <a:rPr lang="ru-RU" b="1" dirty="0"/>
              <a:t> ‘  </a:t>
            </a:r>
            <a:r>
              <a:rPr lang="en-US" b="1" i="1" dirty="0"/>
              <a:t>the girls</a:t>
            </a:r>
            <a:r>
              <a:rPr lang="ru-RU" b="1" i="1" dirty="0"/>
              <a:t>’ </a:t>
            </a:r>
            <a:r>
              <a:rPr lang="en-US" b="1" i="1" dirty="0"/>
              <a:t>room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Let’s </a:t>
            </a:r>
            <a:r>
              <a:rPr lang="en-US" b="1" u="sng" dirty="0"/>
              <a:t>do exercises.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929618" cy="4911741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Translate the sentences.</a:t>
            </a:r>
            <a:endParaRPr lang="ru-RU" b="1" dirty="0"/>
          </a:p>
          <a:p>
            <a:pPr marL="514350" lvl="0" indent="-514350">
              <a:buNone/>
            </a:pPr>
            <a:r>
              <a:rPr lang="en-US" dirty="0" smtClean="0"/>
              <a:t>It’s </a:t>
            </a:r>
            <a:r>
              <a:rPr lang="en-US" dirty="0"/>
              <a:t>Tom’s room.</a:t>
            </a:r>
            <a:endParaRPr lang="ru-RU" dirty="0"/>
          </a:p>
          <a:p>
            <a:pPr marL="514350" lvl="0" indent="-514350">
              <a:buNone/>
            </a:pPr>
            <a:r>
              <a:rPr lang="en-US" dirty="0"/>
              <a:t>It’s my cat’s box.</a:t>
            </a:r>
            <a:endParaRPr lang="ru-RU" dirty="0"/>
          </a:p>
          <a:p>
            <a:pPr marL="514350" lvl="0" indent="-514350">
              <a:buNone/>
            </a:pPr>
            <a:r>
              <a:rPr lang="en-US" dirty="0" smtClean="0"/>
              <a:t>It’s Fred’s tent.</a:t>
            </a:r>
            <a:endParaRPr lang="ru-RU" dirty="0" smtClean="0"/>
          </a:p>
          <a:p>
            <a:pPr marL="514350" lvl="0" indent="-514350">
              <a:buNone/>
            </a:pPr>
            <a:r>
              <a:rPr lang="en-US" b="1" dirty="0" smtClean="0"/>
              <a:t>2.Rewrite </a:t>
            </a:r>
            <a:r>
              <a:rPr lang="en-US" b="1" dirty="0"/>
              <a:t>the sentences.</a:t>
            </a:r>
            <a:endParaRPr lang="ru-RU" b="1" dirty="0"/>
          </a:p>
          <a:p>
            <a:pPr marL="514350" indent="-514350">
              <a:buNone/>
            </a:pPr>
            <a:r>
              <a:rPr lang="en-US" i="1" dirty="0"/>
              <a:t>For example: This is Pete and his book. – This is Pete’s book.</a:t>
            </a:r>
            <a:endParaRPr lang="ru-RU" dirty="0"/>
          </a:p>
          <a:p>
            <a:pPr marL="514350" lvl="0" indent="-514350">
              <a:buNone/>
            </a:pPr>
            <a:r>
              <a:rPr lang="en-US" dirty="0"/>
              <a:t>This is Jim and his dog. – This is …</a:t>
            </a:r>
            <a:endParaRPr lang="ru-RU" dirty="0"/>
          </a:p>
          <a:p>
            <a:pPr marL="514350" lvl="0" indent="-514350">
              <a:buNone/>
            </a:pPr>
            <a:r>
              <a:rPr lang="en-US" dirty="0"/>
              <a:t>This is Tom and his jug. – This is …</a:t>
            </a:r>
            <a:endParaRPr lang="ru-RU" dirty="0"/>
          </a:p>
          <a:p>
            <a:pPr marL="514350" lvl="0" indent="-514350">
              <a:buNone/>
            </a:pPr>
            <a:r>
              <a:rPr lang="en-US" dirty="0"/>
              <a:t>This is Max and his mug. – This is </a:t>
            </a:r>
            <a:r>
              <a:rPr lang="en-US" dirty="0" smtClean="0"/>
              <a:t>…</a:t>
            </a:r>
            <a:endParaRPr lang="ru-RU" dirty="0" smtClean="0"/>
          </a:p>
          <a:p>
            <a:pPr marL="514350" lvl="0" indent="-514350">
              <a:buNone/>
            </a:pPr>
            <a:r>
              <a:rPr lang="en-US" dirty="0" smtClean="0"/>
              <a:t>This is Nick and his book. – This is …</a:t>
            </a:r>
            <a:endParaRPr lang="ru-RU" dirty="0" smtClean="0"/>
          </a:p>
          <a:p>
            <a:pPr marL="514350" lvl="0" indent="-514350">
              <a:buNone/>
            </a:pPr>
            <a:r>
              <a:rPr lang="en-US" b="1" dirty="0" smtClean="0"/>
              <a:t>3.Translate </a:t>
            </a:r>
            <a:r>
              <a:rPr lang="en-US" b="1" dirty="0"/>
              <a:t>into English.</a:t>
            </a:r>
            <a:endParaRPr lang="ru-RU" b="1" dirty="0"/>
          </a:p>
          <a:p>
            <a:pPr marL="514350" lvl="0" indent="-514350">
              <a:buNone/>
            </a:pPr>
            <a:r>
              <a:rPr lang="ru-RU" dirty="0"/>
              <a:t> Это комната папы.</a:t>
            </a:r>
          </a:p>
          <a:p>
            <a:pPr marL="514350" lvl="0" indent="-514350">
              <a:buNone/>
            </a:pPr>
            <a:r>
              <a:rPr lang="ru-RU" dirty="0"/>
              <a:t>Это кружка мамы.</a:t>
            </a:r>
          </a:p>
          <a:p>
            <a:pPr marL="514350" lvl="0" indent="-514350">
              <a:buNone/>
            </a:pPr>
            <a:r>
              <a:rPr lang="ru-RU" dirty="0"/>
              <a:t>Это кровать Пита.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Homework: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Learn </a:t>
            </a:r>
            <a:r>
              <a:rPr lang="en-US" dirty="0"/>
              <a:t>the words by heart and the proverb.</a:t>
            </a:r>
            <a:endParaRPr lang="ru-RU" dirty="0"/>
          </a:p>
          <a:p>
            <a:pPr lvl="0"/>
            <a:r>
              <a:rPr lang="en-US" dirty="0"/>
              <a:t>Complete the table about Jane and speak about her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1" y="3000372"/>
          <a:ext cx="7429555" cy="125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365"/>
                <a:gridCol w="867464"/>
                <a:gridCol w="1500198"/>
                <a:gridCol w="816433"/>
                <a:gridCol w="1061365"/>
                <a:gridCol w="1061365"/>
                <a:gridCol w="1061365"/>
              </a:tblGrid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Age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Appearance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Hair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Eyes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Height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</a:t>
                      </a:r>
                      <a:endParaRPr lang="ru-RU" dirty="0" smtClean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500570"/>
            <a:ext cx="5905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429132"/>
            <a:ext cx="571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868346"/>
          </a:xfrm>
        </p:spPr>
        <p:txBody>
          <a:bodyPr/>
          <a:lstStyle/>
          <a:p>
            <a:r>
              <a:rPr lang="en-US" b="1" i="1" dirty="0"/>
              <a:t>Appearance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sz="3600" b="1" dirty="0"/>
              <a:t>Height (</a:t>
            </a:r>
            <a:r>
              <a:rPr lang="ru-RU" sz="3600" b="1" dirty="0"/>
              <a:t>рост</a:t>
            </a:r>
            <a:r>
              <a:rPr lang="en-US" sz="3600" b="1" dirty="0"/>
              <a:t>):</a:t>
            </a:r>
            <a:endParaRPr lang="ru-RU" sz="3600" dirty="0"/>
          </a:p>
          <a:p>
            <a:r>
              <a:rPr lang="en-US" sz="3600" dirty="0"/>
              <a:t>tall, short, big, small</a:t>
            </a:r>
            <a:endParaRPr lang="ru-RU" sz="3600" dirty="0"/>
          </a:p>
          <a:p>
            <a:r>
              <a:rPr lang="en-US" sz="3600" dirty="0"/>
              <a:t>1 </a:t>
            </a:r>
            <a:r>
              <a:rPr lang="en-US" sz="3600" b="1" dirty="0" err="1"/>
              <a:t>metre</a:t>
            </a:r>
            <a:r>
              <a:rPr lang="en-US" sz="3600" dirty="0"/>
              <a:t>  ['</a:t>
            </a:r>
            <a:r>
              <a:rPr lang="en-US" sz="3600" dirty="0" err="1"/>
              <a:t>mі</a:t>
            </a:r>
            <a:r>
              <a:rPr lang="he-IL" sz="3600" dirty="0"/>
              <a:t>׃</a:t>
            </a:r>
            <a:r>
              <a:rPr lang="en-US" sz="3600" dirty="0" err="1"/>
              <a:t>tә</a:t>
            </a:r>
            <a:r>
              <a:rPr lang="en-US" sz="3600" dirty="0"/>
              <a:t>]  20 </a:t>
            </a:r>
            <a:r>
              <a:rPr lang="en-US" sz="3600" b="1" dirty="0" err="1"/>
              <a:t>centimetres</a:t>
            </a:r>
            <a:r>
              <a:rPr lang="en-US" sz="3600" dirty="0"/>
              <a:t> ['</a:t>
            </a:r>
            <a:r>
              <a:rPr lang="en-US" sz="3600" dirty="0" err="1"/>
              <a:t>sentImі</a:t>
            </a:r>
            <a:r>
              <a:rPr lang="he-IL" sz="3600" dirty="0"/>
              <a:t>׃</a:t>
            </a:r>
            <a:r>
              <a:rPr lang="en-US" sz="3600" dirty="0" err="1"/>
              <a:t>tәz</a:t>
            </a:r>
            <a:r>
              <a:rPr lang="en-US" sz="3600" dirty="0"/>
              <a:t>]</a:t>
            </a:r>
            <a:endParaRPr lang="ru-RU" sz="3600" dirty="0"/>
          </a:p>
          <a:p>
            <a:r>
              <a:rPr lang="en-US" sz="3600" b="1" dirty="0"/>
              <a:t>Build (</a:t>
            </a:r>
            <a:r>
              <a:rPr lang="ru-RU" sz="3600" b="1" dirty="0"/>
              <a:t>телосложение</a:t>
            </a:r>
            <a:r>
              <a:rPr lang="en-US" sz="3600" b="1" dirty="0"/>
              <a:t>):</a:t>
            </a:r>
            <a:endParaRPr lang="ru-RU" sz="3600" dirty="0"/>
          </a:p>
          <a:p>
            <a:r>
              <a:rPr lang="en-US" sz="3600" b="1" dirty="0"/>
              <a:t> </a:t>
            </a:r>
            <a:endParaRPr lang="ru-RU" sz="3600" dirty="0"/>
          </a:p>
          <a:p>
            <a:r>
              <a:rPr lang="en-US" sz="3600" b="1" dirty="0"/>
              <a:t>plump                                  slim</a:t>
            </a:r>
            <a:endParaRPr lang="ru-RU" sz="3600" dirty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b="1" dirty="0" smtClean="0"/>
              <a:t>Face:</a:t>
            </a:r>
            <a:endParaRPr lang="ru-RU" dirty="0" smtClean="0"/>
          </a:p>
          <a:p>
            <a:r>
              <a:rPr lang="en-US" dirty="0" smtClean="0"/>
              <a:t>round, oval</a:t>
            </a:r>
            <a:endParaRPr lang="ru-RU" dirty="0" smtClean="0"/>
          </a:p>
          <a:p>
            <a:r>
              <a:rPr lang="en-US" b="1" dirty="0" smtClean="0"/>
              <a:t>Hair: </a:t>
            </a:r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1500166" y="2643182"/>
            <a:ext cx="557216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642918"/>
            <a:ext cx="3200400" cy="112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Nose:</a:t>
            </a:r>
          </a:p>
          <a:p>
            <a:endParaRPr lang="en-US" sz="3600" b="1" dirty="0"/>
          </a:p>
          <a:p>
            <a:endParaRPr lang="ru-RU" sz="3600" dirty="0" smtClean="0"/>
          </a:p>
          <a:p>
            <a:r>
              <a:rPr lang="en-US" sz="3600" b="1" dirty="0" smtClean="0"/>
              <a:t>Eyes:</a:t>
            </a:r>
          </a:p>
          <a:p>
            <a:endParaRPr lang="en-US" sz="3600" b="1" dirty="0"/>
          </a:p>
          <a:p>
            <a:endParaRPr lang="ru-RU" sz="3600" dirty="0" smtClean="0"/>
          </a:p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Mouth:</a:t>
            </a:r>
            <a:endParaRPr lang="ru-RU" sz="3600" dirty="0" smtClean="0"/>
          </a:p>
          <a:p>
            <a:r>
              <a:rPr lang="en-US" sz="3600" dirty="0" smtClean="0"/>
              <a:t>big, small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571744"/>
            <a:ext cx="3343275" cy="15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Extra information:</a:t>
            </a:r>
            <a:endParaRPr lang="ru-RU" sz="3600" dirty="0" smtClean="0"/>
          </a:p>
          <a:p>
            <a:r>
              <a:rPr lang="en-US" sz="3600" dirty="0" smtClean="0"/>
              <a:t>beautiful , attractive</a:t>
            </a:r>
            <a:endParaRPr lang="ru-RU" sz="3600" dirty="0" smtClean="0"/>
          </a:p>
          <a:p>
            <a:r>
              <a:rPr lang="en-US" sz="3600" b="1" dirty="0" smtClean="0"/>
              <a:t>handsome </a:t>
            </a:r>
            <a:r>
              <a:rPr lang="en-US" sz="3600" dirty="0" smtClean="0"/>
              <a:t>[' </a:t>
            </a:r>
            <a:r>
              <a:rPr lang="en-US" sz="3600" dirty="0" err="1" smtClean="0"/>
              <a:t>hænsәm</a:t>
            </a:r>
            <a:r>
              <a:rPr lang="en-US" sz="3600" dirty="0" smtClean="0"/>
              <a:t>] </a:t>
            </a:r>
            <a:r>
              <a:rPr lang="ru-RU" sz="3600" dirty="0" smtClean="0"/>
              <a:t>красивый</a:t>
            </a:r>
          </a:p>
          <a:p>
            <a:r>
              <a:rPr lang="en-US" sz="3600" b="1" dirty="0" smtClean="0"/>
              <a:t>pretty</a:t>
            </a:r>
            <a:r>
              <a:rPr lang="en-US" sz="3600" dirty="0" smtClean="0"/>
              <a:t> ['</a:t>
            </a:r>
            <a:r>
              <a:rPr lang="en-US" sz="3600" dirty="0" err="1" smtClean="0"/>
              <a:t>prItI</a:t>
            </a:r>
            <a:r>
              <a:rPr lang="en-US" sz="3600" dirty="0" smtClean="0"/>
              <a:t>] </a:t>
            </a:r>
            <a:r>
              <a:rPr lang="ru-RU" sz="3600" dirty="0" smtClean="0"/>
              <a:t>хорошенькая</a:t>
            </a:r>
          </a:p>
          <a:p>
            <a:r>
              <a:rPr lang="en-US" sz="3600" b="1" dirty="0" smtClean="0"/>
              <a:t>good – looking </a:t>
            </a:r>
            <a:r>
              <a:rPr lang="ru-RU" sz="3600" dirty="0" smtClean="0"/>
              <a:t>красивый</a:t>
            </a:r>
            <a:r>
              <a:rPr lang="en-US" sz="3600" dirty="0" smtClean="0"/>
              <a:t>, </a:t>
            </a:r>
            <a:r>
              <a:rPr lang="ru-RU" sz="3600" dirty="0" smtClean="0"/>
              <a:t>приятный</a:t>
            </a:r>
          </a:p>
          <a:p>
            <a:r>
              <a:rPr lang="en-US" sz="3600" b="1" dirty="0" smtClean="0"/>
              <a:t>ugly </a:t>
            </a:r>
            <a:r>
              <a:rPr lang="ru-RU" sz="3600" dirty="0" smtClean="0"/>
              <a:t>некрасивый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u="sng" dirty="0"/>
              <a:t>Let’s look at the pictures. I hope you can answer the questions.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 she tall?</a:t>
            </a:r>
            <a:endParaRPr lang="ru-RU" dirty="0"/>
          </a:p>
          <a:p>
            <a:r>
              <a:rPr lang="en-US" dirty="0"/>
              <a:t>Is she slim?</a:t>
            </a:r>
            <a:endParaRPr lang="ru-RU" dirty="0"/>
          </a:p>
          <a:p>
            <a:r>
              <a:rPr lang="en-US" dirty="0"/>
              <a:t>What is her hair like?</a:t>
            </a:r>
            <a:endParaRPr lang="ru-RU" dirty="0"/>
          </a:p>
          <a:p>
            <a:r>
              <a:rPr lang="en-US" dirty="0"/>
              <a:t>What is her face like?</a:t>
            </a:r>
            <a:endParaRPr lang="ru-RU" dirty="0"/>
          </a:p>
          <a:p>
            <a:r>
              <a:rPr lang="en-US" dirty="0"/>
              <a:t>What are her eyes?</a:t>
            </a:r>
            <a:endParaRPr lang="ru-RU" dirty="0"/>
          </a:p>
          <a:p>
            <a:r>
              <a:rPr lang="en-US" dirty="0"/>
              <a:t>What is her nose like?</a:t>
            </a:r>
            <a:endParaRPr lang="ru-RU" dirty="0"/>
          </a:p>
          <a:p>
            <a:r>
              <a:rPr lang="en-US" dirty="0"/>
              <a:t>What is her mouth like?</a:t>
            </a:r>
            <a:endParaRPr lang="ru-RU" dirty="0"/>
          </a:p>
          <a:p>
            <a:r>
              <a:rPr lang="en-US" dirty="0"/>
              <a:t>What does she look like?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16430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00174"/>
            <a:ext cx="221457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Let’s read the text.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We’ve got a new girl in our class.</a:t>
            </a:r>
            <a:endParaRPr lang="ru-RU" dirty="0"/>
          </a:p>
          <a:p>
            <a:pPr lvl="0"/>
            <a:r>
              <a:rPr lang="en-US" dirty="0"/>
              <a:t>Oh, really? What’s her name?</a:t>
            </a:r>
            <a:endParaRPr lang="ru-RU" dirty="0"/>
          </a:p>
          <a:p>
            <a:pPr lvl="0"/>
            <a:r>
              <a:rPr lang="en-US" dirty="0"/>
              <a:t>Jane.</a:t>
            </a:r>
            <a:endParaRPr lang="ru-RU" dirty="0"/>
          </a:p>
          <a:p>
            <a:pPr lvl="0"/>
            <a:r>
              <a:rPr lang="en-US" dirty="0"/>
              <a:t>How old is she?</a:t>
            </a:r>
            <a:endParaRPr lang="ru-RU" dirty="0"/>
          </a:p>
          <a:p>
            <a:pPr lvl="0"/>
            <a:r>
              <a:rPr lang="en-US" dirty="0"/>
              <a:t>She’s 11 years old.</a:t>
            </a:r>
            <a:endParaRPr lang="ru-RU" dirty="0"/>
          </a:p>
          <a:p>
            <a:pPr lvl="0"/>
            <a:r>
              <a:rPr lang="en-US" dirty="0"/>
              <a:t>What does she look like? Is she pretty?</a:t>
            </a:r>
            <a:endParaRPr lang="ru-RU" dirty="0"/>
          </a:p>
          <a:p>
            <a:pPr lvl="0"/>
            <a:r>
              <a:rPr lang="en-US" dirty="0"/>
              <a:t>Oh, yes. She’s really good-looking. She’s got long </a:t>
            </a:r>
            <a:r>
              <a:rPr lang="en-US" dirty="0" smtClean="0"/>
              <a:t>dark </a:t>
            </a:r>
            <a:r>
              <a:rPr lang="en-US" dirty="0"/>
              <a:t>hair and large blue eyes.</a:t>
            </a:r>
            <a:endParaRPr lang="ru-RU" dirty="0"/>
          </a:p>
          <a:p>
            <a:pPr lvl="0"/>
            <a:r>
              <a:rPr lang="en-US" dirty="0"/>
              <a:t>Is she tall?</a:t>
            </a:r>
            <a:endParaRPr lang="ru-RU" dirty="0"/>
          </a:p>
          <a:p>
            <a:pPr lvl="0"/>
            <a:r>
              <a:rPr lang="en-US" dirty="0"/>
              <a:t>No, she’s short and slim.</a:t>
            </a:r>
            <a:endParaRPr lang="ru-RU" dirty="0"/>
          </a:p>
          <a:p>
            <a:pPr lvl="0"/>
            <a:r>
              <a:rPr lang="en-US" dirty="0"/>
              <a:t>Where did she come from?</a:t>
            </a:r>
            <a:endParaRPr lang="ru-RU" dirty="0"/>
          </a:p>
          <a:p>
            <a:pPr lvl="0"/>
            <a:r>
              <a:rPr lang="en-US" dirty="0"/>
              <a:t>Her family came from another city. I forgot its name.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I’m sure you can guess Jane’s photo.</a:t>
            </a:r>
            <a:endParaRPr lang="ru-RU" dirty="0"/>
          </a:p>
        </p:txBody>
      </p:sp>
      <p:pic>
        <p:nvPicPr>
          <p:cNvPr id="4" name="Picture 2" descr="C:\Documents and Settings\Арев\Мои документы\Мои рисунки\img08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2962656" cy="2724912"/>
          </a:xfrm>
          <a:prstGeom prst="rect">
            <a:avLst/>
          </a:prstGeom>
          <a:noFill/>
        </p:spPr>
      </p:pic>
      <p:pic>
        <p:nvPicPr>
          <p:cNvPr id="2050" name="Picture 2" descr="C:\Documents and Settings\Арев\Мои документы\Мои рисунки\img0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2846387" cy="3492500"/>
          </a:xfrm>
          <a:prstGeom prst="rect">
            <a:avLst/>
          </a:prstGeom>
          <a:noFill/>
        </p:spPr>
      </p:pic>
      <p:pic>
        <p:nvPicPr>
          <p:cNvPr id="1026" name="Picture 2" descr="C:\Documents and Settings\Арев\Мои документы\Мои рисунки\img09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286124"/>
            <a:ext cx="2981325" cy="33655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Actually </a:t>
            </a:r>
            <a:r>
              <a:rPr lang="en-US" b="1" u="sng" dirty="0"/>
              <a:t>you can answer the questions.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What does Jane look like?</a:t>
            </a:r>
            <a:endParaRPr lang="ru-RU" dirty="0"/>
          </a:p>
          <a:p>
            <a:pPr>
              <a:buNone/>
            </a:pPr>
            <a:r>
              <a:rPr lang="en-US" dirty="0"/>
              <a:t>Is she tall and slim?</a:t>
            </a:r>
            <a:endParaRPr lang="ru-RU" dirty="0"/>
          </a:p>
          <a:p>
            <a:pPr>
              <a:buNone/>
            </a:pPr>
            <a:r>
              <a:rPr lang="en-US" dirty="0"/>
              <a:t>What is her hair like?</a:t>
            </a:r>
            <a:endParaRPr lang="ru-RU" dirty="0"/>
          </a:p>
          <a:p>
            <a:pPr>
              <a:buNone/>
            </a:pPr>
            <a:r>
              <a:rPr lang="en-US" dirty="0"/>
              <a:t>What are her eyes like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ru-RU" dirty="0"/>
          </a:p>
          <a:p>
            <a:r>
              <a:rPr lang="en-US" b="1" u="sng" dirty="0"/>
              <a:t>Let’s know what you learn about Jane.</a:t>
            </a:r>
            <a:r>
              <a:rPr lang="en-US" b="1" dirty="0"/>
              <a:t> </a:t>
            </a:r>
            <a:endParaRPr lang="en-US" b="1" dirty="0" smtClean="0"/>
          </a:p>
          <a:p>
            <a:endParaRPr lang="ru-RU" b="1" dirty="0"/>
          </a:p>
          <a:p>
            <a:r>
              <a:rPr lang="en-US" b="1" u="sng" dirty="0" smtClean="0"/>
              <a:t>Try </a:t>
            </a:r>
            <a:r>
              <a:rPr lang="en-US" b="1" u="sng" dirty="0"/>
              <a:t>to describe Jane.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1" name="Picture 3" descr="C:\Documents and Settings\Арев\Мои документы\Мои рисунки\img0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00174"/>
            <a:ext cx="2500330" cy="2679648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554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a good proverb</vt:lpstr>
      <vt:lpstr>Appearance</vt:lpstr>
      <vt:lpstr>Слайд 3</vt:lpstr>
      <vt:lpstr>Слайд 4</vt:lpstr>
      <vt:lpstr>Слайд 5</vt:lpstr>
      <vt:lpstr>Let’s look at the pictures. I hope you can answer the questions.</vt:lpstr>
      <vt:lpstr>Let’s read the text. </vt:lpstr>
      <vt:lpstr>I’m sure you can guess Jane’s photo.</vt:lpstr>
      <vt:lpstr> Actually you can answer the questions. </vt:lpstr>
      <vt:lpstr> What about you? </vt:lpstr>
      <vt:lpstr> Possessive Case  (Притяжательный падеж) </vt:lpstr>
      <vt:lpstr> Let’s do exercises. </vt:lpstr>
      <vt:lpstr>Homework: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good proverb</dc:title>
  <dc:creator>www.PHILka.RU</dc:creator>
  <cp:lastModifiedBy>www.PHILka.RU</cp:lastModifiedBy>
  <cp:revision>7</cp:revision>
  <dcterms:created xsi:type="dcterms:W3CDTF">2010-09-02T18:51:13Z</dcterms:created>
  <dcterms:modified xsi:type="dcterms:W3CDTF">2010-09-07T18:47:04Z</dcterms:modified>
</cp:coreProperties>
</file>